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257" r:id="rId3"/>
    <p:sldId id="258" r:id="rId4"/>
    <p:sldId id="298" r:id="rId5"/>
    <p:sldId id="259" r:id="rId6"/>
    <p:sldId id="261" r:id="rId7"/>
    <p:sldId id="260"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4" r:id="rId38"/>
    <p:sldId id="295" r:id="rId39"/>
    <p:sldId id="293" r:id="rId40"/>
    <p:sldId id="296" r:id="rId41"/>
    <p:sldId id="297" r:id="rId42"/>
    <p:sldId id="300" r:id="rId43"/>
    <p:sldId id="301" r:id="rId44"/>
    <p:sldId id="302" r:id="rId45"/>
    <p:sldId id="303"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734"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07531F7-B820-46BD-B9DD-9C6492EC0683}" type="datetimeFigureOut">
              <a:rPr lang="en-US" smtClean="0"/>
              <a:t>9/12/2013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4634A7E-F46E-4796-9034-560FB8CEC461}" type="slidenum">
              <a:rPr lang="en-US" smtClean="0"/>
              <a:t>‹#›</a:t>
            </a:fld>
            <a:endParaRPr lang="en-US"/>
          </a:p>
        </p:txBody>
      </p:sp>
    </p:spTree>
    <p:extLst>
      <p:ext uri="{BB962C8B-B14F-4D97-AF65-F5344CB8AC3E}">
        <p14:creationId xmlns:p14="http://schemas.microsoft.com/office/powerpoint/2010/main" val="2750366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B50E5E44-E2C1-410E-A1AD-0834C3766578}" type="datetimeFigureOut">
              <a:rPr lang="en-US" smtClean="0"/>
              <a:t>9/12/2013</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DDA78B53-0D96-4098-A8ED-62D1CFE8B7A1}" type="slidenum">
              <a:rPr lang="en-US" smtClean="0"/>
              <a:t>‹#›</a:t>
            </a:fld>
            <a:endParaRPr lang="en-US" dirty="0"/>
          </a:p>
        </p:txBody>
      </p:sp>
    </p:spTree>
    <p:extLst>
      <p:ext uri="{BB962C8B-B14F-4D97-AF65-F5344CB8AC3E}">
        <p14:creationId xmlns:p14="http://schemas.microsoft.com/office/powerpoint/2010/main" val="90922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a:t>
            </a:fld>
            <a:endParaRPr lang="en-US" dirty="0"/>
          </a:p>
        </p:txBody>
      </p:sp>
    </p:spTree>
    <p:extLst>
      <p:ext uri="{BB962C8B-B14F-4D97-AF65-F5344CB8AC3E}">
        <p14:creationId xmlns:p14="http://schemas.microsoft.com/office/powerpoint/2010/main" val="312680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10</a:t>
            </a:fld>
            <a:endParaRPr lang="en-US" dirty="0"/>
          </a:p>
        </p:txBody>
      </p:sp>
    </p:spTree>
    <p:extLst>
      <p:ext uri="{BB962C8B-B14F-4D97-AF65-F5344CB8AC3E}">
        <p14:creationId xmlns:p14="http://schemas.microsoft.com/office/powerpoint/2010/main" val="322640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11</a:t>
            </a:fld>
            <a:endParaRPr lang="en-US" dirty="0"/>
          </a:p>
        </p:txBody>
      </p:sp>
    </p:spTree>
    <p:extLst>
      <p:ext uri="{BB962C8B-B14F-4D97-AF65-F5344CB8AC3E}">
        <p14:creationId xmlns:p14="http://schemas.microsoft.com/office/powerpoint/2010/main" val="3860163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12</a:t>
            </a:fld>
            <a:endParaRPr lang="en-US" dirty="0"/>
          </a:p>
        </p:txBody>
      </p:sp>
    </p:spTree>
    <p:extLst>
      <p:ext uri="{BB962C8B-B14F-4D97-AF65-F5344CB8AC3E}">
        <p14:creationId xmlns:p14="http://schemas.microsoft.com/office/powerpoint/2010/main" val="224061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13</a:t>
            </a:fld>
            <a:endParaRPr lang="en-US" dirty="0"/>
          </a:p>
        </p:txBody>
      </p:sp>
    </p:spTree>
    <p:extLst>
      <p:ext uri="{BB962C8B-B14F-4D97-AF65-F5344CB8AC3E}">
        <p14:creationId xmlns:p14="http://schemas.microsoft.com/office/powerpoint/2010/main" val="4000242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14</a:t>
            </a:fld>
            <a:endParaRPr lang="en-US" dirty="0"/>
          </a:p>
        </p:txBody>
      </p:sp>
    </p:spTree>
    <p:extLst>
      <p:ext uri="{BB962C8B-B14F-4D97-AF65-F5344CB8AC3E}">
        <p14:creationId xmlns:p14="http://schemas.microsoft.com/office/powerpoint/2010/main" val="2774699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15</a:t>
            </a:fld>
            <a:endParaRPr lang="en-US" dirty="0"/>
          </a:p>
        </p:txBody>
      </p:sp>
    </p:spTree>
    <p:extLst>
      <p:ext uri="{BB962C8B-B14F-4D97-AF65-F5344CB8AC3E}">
        <p14:creationId xmlns:p14="http://schemas.microsoft.com/office/powerpoint/2010/main" val="1853888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16</a:t>
            </a:fld>
            <a:endParaRPr lang="en-US" dirty="0"/>
          </a:p>
        </p:txBody>
      </p:sp>
    </p:spTree>
    <p:extLst>
      <p:ext uri="{BB962C8B-B14F-4D97-AF65-F5344CB8AC3E}">
        <p14:creationId xmlns:p14="http://schemas.microsoft.com/office/powerpoint/2010/main" val="467727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17</a:t>
            </a:fld>
            <a:endParaRPr lang="en-US" dirty="0"/>
          </a:p>
        </p:txBody>
      </p:sp>
    </p:spTree>
    <p:extLst>
      <p:ext uri="{BB962C8B-B14F-4D97-AF65-F5344CB8AC3E}">
        <p14:creationId xmlns:p14="http://schemas.microsoft.com/office/powerpoint/2010/main" val="96785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18</a:t>
            </a:fld>
            <a:endParaRPr lang="en-US" dirty="0"/>
          </a:p>
        </p:txBody>
      </p:sp>
    </p:spTree>
    <p:extLst>
      <p:ext uri="{BB962C8B-B14F-4D97-AF65-F5344CB8AC3E}">
        <p14:creationId xmlns:p14="http://schemas.microsoft.com/office/powerpoint/2010/main" val="1415769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19</a:t>
            </a:fld>
            <a:endParaRPr lang="en-US" dirty="0"/>
          </a:p>
        </p:txBody>
      </p:sp>
    </p:spTree>
    <p:extLst>
      <p:ext uri="{BB962C8B-B14F-4D97-AF65-F5344CB8AC3E}">
        <p14:creationId xmlns:p14="http://schemas.microsoft.com/office/powerpoint/2010/main" val="45710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a:t>
            </a:fld>
            <a:endParaRPr lang="en-US" dirty="0"/>
          </a:p>
        </p:txBody>
      </p:sp>
    </p:spTree>
    <p:extLst>
      <p:ext uri="{BB962C8B-B14F-4D97-AF65-F5344CB8AC3E}">
        <p14:creationId xmlns:p14="http://schemas.microsoft.com/office/powerpoint/2010/main" val="3379836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20</a:t>
            </a:fld>
            <a:endParaRPr lang="en-US" dirty="0"/>
          </a:p>
        </p:txBody>
      </p:sp>
    </p:spTree>
    <p:extLst>
      <p:ext uri="{BB962C8B-B14F-4D97-AF65-F5344CB8AC3E}">
        <p14:creationId xmlns:p14="http://schemas.microsoft.com/office/powerpoint/2010/main" val="1247033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21</a:t>
            </a:fld>
            <a:endParaRPr lang="en-US" dirty="0"/>
          </a:p>
        </p:txBody>
      </p:sp>
    </p:spTree>
    <p:extLst>
      <p:ext uri="{BB962C8B-B14F-4D97-AF65-F5344CB8AC3E}">
        <p14:creationId xmlns:p14="http://schemas.microsoft.com/office/powerpoint/2010/main" val="1750796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22</a:t>
            </a:fld>
            <a:endParaRPr lang="en-US" dirty="0"/>
          </a:p>
        </p:txBody>
      </p:sp>
    </p:spTree>
    <p:extLst>
      <p:ext uri="{BB962C8B-B14F-4D97-AF65-F5344CB8AC3E}">
        <p14:creationId xmlns:p14="http://schemas.microsoft.com/office/powerpoint/2010/main" val="2868552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23</a:t>
            </a:fld>
            <a:endParaRPr lang="en-US" dirty="0"/>
          </a:p>
        </p:txBody>
      </p:sp>
    </p:spTree>
    <p:extLst>
      <p:ext uri="{BB962C8B-B14F-4D97-AF65-F5344CB8AC3E}">
        <p14:creationId xmlns:p14="http://schemas.microsoft.com/office/powerpoint/2010/main" val="4168082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24</a:t>
            </a:fld>
            <a:endParaRPr lang="en-US" dirty="0"/>
          </a:p>
        </p:txBody>
      </p:sp>
    </p:spTree>
    <p:extLst>
      <p:ext uri="{BB962C8B-B14F-4D97-AF65-F5344CB8AC3E}">
        <p14:creationId xmlns:p14="http://schemas.microsoft.com/office/powerpoint/2010/main" val="895101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25</a:t>
            </a:fld>
            <a:endParaRPr lang="en-US" dirty="0"/>
          </a:p>
        </p:txBody>
      </p:sp>
    </p:spTree>
    <p:extLst>
      <p:ext uri="{BB962C8B-B14F-4D97-AF65-F5344CB8AC3E}">
        <p14:creationId xmlns:p14="http://schemas.microsoft.com/office/powerpoint/2010/main" val="2114774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26</a:t>
            </a:fld>
            <a:endParaRPr lang="en-US" dirty="0"/>
          </a:p>
        </p:txBody>
      </p:sp>
    </p:spTree>
    <p:extLst>
      <p:ext uri="{BB962C8B-B14F-4D97-AF65-F5344CB8AC3E}">
        <p14:creationId xmlns:p14="http://schemas.microsoft.com/office/powerpoint/2010/main" val="116107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27</a:t>
            </a:fld>
            <a:endParaRPr lang="en-US" dirty="0"/>
          </a:p>
        </p:txBody>
      </p:sp>
    </p:spTree>
    <p:extLst>
      <p:ext uri="{BB962C8B-B14F-4D97-AF65-F5344CB8AC3E}">
        <p14:creationId xmlns:p14="http://schemas.microsoft.com/office/powerpoint/2010/main" val="358736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28</a:t>
            </a:fld>
            <a:endParaRPr lang="en-US" dirty="0"/>
          </a:p>
        </p:txBody>
      </p:sp>
    </p:spTree>
    <p:extLst>
      <p:ext uri="{BB962C8B-B14F-4D97-AF65-F5344CB8AC3E}">
        <p14:creationId xmlns:p14="http://schemas.microsoft.com/office/powerpoint/2010/main" val="52536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29</a:t>
            </a:fld>
            <a:endParaRPr lang="en-US" dirty="0"/>
          </a:p>
        </p:txBody>
      </p:sp>
    </p:spTree>
    <p:extLst>
      <p:ext uri="{BB962C8B-B14F-4D97-AF65-F5344CB8AC3E}">
        <p14:creationId xmlns:p14="http://schemas.microsoft.com/office/powerpoint/2010/main" val="365146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a:t>
            </a:fld>
            <a:endParaRPr lang="en-US" dirty="0"/>
          </a:p>
        </p:txBody>
      </p:sp>
    </p:spTree>
    <p:extLst>
      <p:ext uri="{BB962C8B-B14F-4D97-AF65-F5344CB8AC3E}">
        <p14:creationId xmlns:p14="http://schemas.microsoft.com/office/powerpoint/2010/main" val="3540525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30</a:t>
            </a:fld>
            <a:endParaRPr lang="en-US" dirty="0"/>
          </a:p>
        </p:txBody>
      </p:sp>
    </p:spTree>
    <p:extLst>
      <p:ext uri="{BB962C8B-B14F-4D97-AF65-F5344CB8AC3E}">
        <p14:creationId xmlns:p14="http://schemas.microsoft.com/office/powerpoint/2010/main" val="278969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31</a:t>
            </a:fld>
            <a:endParaRPr lang="en-US" dirty="0"/>
          </a:p>
        </p:txBody>
      </p:sp>
    </p:spTree>
    <p:extLst>
      <p:ext uri="{BB962C8B-B14F-4D97-AF65-F5344CB8AC3E}">
        <p14:creationId xmlns:p14="http://schemas.microsoft.com/office/powerpoint/2010/main" val="3729320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32</a:t>
            </a:fld>
            <a:endParaRPr lang="en-US" dirty="0"/>
          </a:p>
        </p:txBody>
      </p:sp>
    </p:spTree>
    <p:extLst>
      <p:ext uri="{BB962C8B-B14F-4D97-AF65-F5344CB8AC3E}">
        <p14:creationId xmlns:p14="http://schemas.microsoft.com/office/powerpoint/2010/main" val="3721645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33</a:t>
            </a:fld>
            <a:endParaRPr lang="en-US" dirty="0"/>
          </a:p>
        </p:txBody>
      </p:sp>
    </p:spTree>
    <p:extLst>
      <p:ext uri="{BB962C8B-B14F-4D97-AF65-F5344CB8AC3E}">
        <p14:creationId xmlns:p14="http://schemas.microsoft.com/office/powerpoint/2010/main" val="15992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34</a:t>
            </a:fld>
            <a:endParaRPr lang="en-US" dirty="0"/>
          </a:p>
        </p:txBody>
      </p:sp>
    </p:spTree>
    <p:extLst>
      <p:ext uri="{BB962C8B-B14F-4D97-AF65-F5344CB8AC3E}">
        <p14:creationId xmlns:p14="http://schemas.microsoft.com/office/powerpoint/2010/main" val="3064104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35</a:t>
            </a:fld>
            <a:endParaRPr lang="en-US" dirty="0"/>
          </a:p>
        </p:txBody>
      </p:sp>
    </p:spTree>
    <p:extLst>
      <p:ext uri="{BB962C8B-B14F-4D97-AF65-F5344CB8AC3E}">
        <p14:creationId xmlns:p14="http://schemas.microsoft.com/office/powerpoint/2010/main" val="2927638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36</a:t>
            </a:fld>
            <a:endParaRPr lang="en-US" dirty="0"/>
          </a:p>
        </p:txBody>
      </p:sp>
    </p:spTree>
    <p:extLst>
      <p:ext uri="{BB962C8B-B14F-4D97-AF65-F5344CB8AC3E}">
        <p14:creationId xmlns:p14="http://schemas.microsoft.com/office/powerpoint/2010/main" val="3800935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37</a:t>
            </a:fld>
            <a:endParaRPr lang="en-US" dirty="0"/>
          </a:p>
        </p:txBody>
      </p:sp>
    </p:spTree>
    <p:extLst>
      <p:ext uri="{BB962C8B-B14F-4D97-AF65-F5344CB8AC3E}">
        <p14:creationId xmlns:p14="http://schemas.microsoft.com/office/powerpoint/2010/main" val="2597755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38</a:t>
            </a:fld>
            <a:endParaRPr lang="en-US" dirty="0"/>
          </a:p>
        </p:txBody>
      </p:sp>
    </p:spTree>
    <p:extLst>
      <p:ext uri="{BB962C8B-B14F-4D97-AF65-F5344CB8AC3E}">
        <p14:creationId xmlns:p14="http://schemas.microsoft.com/office/powerpoint/2010/main" val="2747609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39</a:t>
            </a:fld>
            <a:endParaRPr lang="en-US" dirty="0"/>
          </a:p>
        </p:txBody>
      </p:sp>
    </p:spTree>
    <p:extLst>
      <p:ext uri="{BB962C8B-B14F-4D97-AF65-F5344CB8AC3E}">
        <p14:creationId xmlns:p14="http://schemas.microsoft.com/office/powerpoint/2010/main" val="292942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a:t>
            </a:fld>
            <a:endParaRPr lang="en-US" dirty="0"/>
          </a:p>
        </p:txBody>
      </p:sp>
    </p:spTree>
    <p:extLst>
      <p:ext uri="{BB962C8B-B14F-4D97-AF65-F5344CB8AC3E}">
        <p14:creationId xmlns:p14="http://schemas.microsoft.com/office/powerpoint/2010/main" val="3436622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40</a:t>
            </a:fld>
            <a:endParaRPr lang="en-US" dirty="0"/>
          </a:p>
        </p:txBody>
      </p:sp>
    </p:spTree>
    <p:extLst>
      <p:ext uri="{BB962C8B-B14F-4D97-AF65-F5344CB8AC3E}">
        <p14:creationId xmlns:p14="http://schemas.microsoft.com/office/powerpoint/2010/main" val="796845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41</a:t>
            </a:fld>
            <a:endParaRPr lang="en-US" dirty="0"/>
          </a:p>
        </p:txBody>
      </p:sp>
    </p:spTree>
    <p:extLst>
      <p:ext uri="{BB962C8B-B14F-4D97-AF65-F5344CB8AC3E}">
        <p14:creationId xmlns:p14="http://schemas.microsoft.com/office/powerpoint/2010/main" val="3918255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42</a:t>
            </a:fld>
            <a:endParaRPr lang="en-US" dirty="0"/>
          </a:p>
        </p:txBody>
      </p:sp>
    </p:spTree>
    <p:extLst>
      <p:ext uri="{BB962C8B-B14F-4D97-AF65-F5344CB8AC3E}">
        <p14:creationId xmlns:p14="http://schemas.microsoft.com/office/powerpoint/2010/main" val="2213536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43</a:t>
            </a:fld>
            <a:endParaRPr lang="en-US" dirty="0"/>
          </a:p>
        </p:txBody>
      </p:sp>
    </p:spTree>
    <p:extLst>
      <p:ext uri="{BB962C8B-B14F-4D97-AF65-F5344CB8AC3E}">
        <p14:creationId xmlns:p14="http://schemas.microsoft.com/office/powerpoint/2010/main" val="4025500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44</a:t>
            </a:fld>
            <a:endParaRPr lang="en-US" dirty="0"/>
          </a:p>
        </p:txBody>
      </p:sp>
    </p:spTree>
    <p:extLst>
      <p:ext uri="{BB962C8B-B14F-4D97-AF65-F5344CB8AC3E}">
        <p14:creationId xmlns:p14="http://schemas.microsoft.com/office/powerpoint/2010/main" val="2584410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45</a:t>
            </a:fld>
            <a:endParaRPr lang="en-US" dirty="0"/>
          </a:p>
        </p:txBody>
      </p:sp>
    </p:spTree>
    <p:extLst>
      <p:ext uri="{BB962C8B-B14F-4D97-AF65-F5344CB8AC3E}">
        <p14:creationId xmlns:p14="http://schemas.microsoft.com/office/powerpoint/2010/main" val="199216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5</a:t>
            </a:fld>
            <a:endParaRPr lang="en-US" dirty="0"/>
          </a:p>
        </p:txBody>
      </p:sp>
    </p:spTree>
    <p:extLst>
      <p:ext uri="{BB962C8B-B14F-4D97-AF65-F5344CB8AC3E}">
        <p14:creationId xmlns:p14="http://schemas.microsoft.com/office/powerpoint/2010/main" val="376863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6</a:t>
            </a:fld>
            <a:endParaRPr lang="en-US" dirty="0"/>
          </a:p>
        </p:txBody>
      </p:sp>
    </p:spTree>
    <p:extLst>
      <p:ext uri="{BB962C8B-B14F-4D97-AF65-F5344CB8AC3E}">
        <p14:creationId xmlns:p14="http://schemas.microsoft.com/office/powerpoint/2010/main" val="166214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7</a:t>
            </a:fld>
            <a:endParaRPr lang="en-US" dirty="0"/>
          </a:p>
        </p:txBody>
      </p:sp>
    </p:spTree>
    <p:extLst>
      <p:ext uri="{BB962C8B-B14F-4D97-AF65-F5344CB8AC3E}">
        <p14:creationId xmlns:p14="http://schemas.microsoft.com/office/powerpoint/2010/main" val="200031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8</a:t>
            </a:fld>
            <a:endParaRPr lang="en-US" dirty="0"/>
          </a:p>
        </p:txBody>
      </p:sp>
    </p:spTree>
    <p:extLst>
      <p:ext uri="{BB962C8B-B14F-4D97-AF65-F5344CB8AC3E}">
        <p14:creationId xmlns:p14="http://schemas.microsoft.com/office/powerpoint/2010/main" val="154064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9</a:t>
            </a:fld>
            <a:endParaRPr lang="en-US" dirty="0"/>
          </a:p>
        </p:txBody>
      </p:sp>
    </p:spTree>
    <p:extLst>
      <p:ext uri="{BB962C8B-B14F-4D97-AF65-F5344CB8AC3E}">
        <p14:creationId xmlns:p14="http://schemas.microsoft.com/office/powerpoint/2010/main" val="382275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21FF4-029B-42D2-9EAD-C3F44090458E}" type="datetime1">
              <a:rPr lang="en-US" smtClean="0"/>
              <a:t>9/12/2013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73058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ABC39-B46F-408D-A32F-ADBFB404ADE1}" type="datetime1">
              <a:rPr lang="en-US" smtClean="0"/>
              <a:t>9/12/2013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283217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22259-A210-49E9-B531-80A0E27DBE51}" type="datetime1">
              <a:rPr lang="en-US" smtClean="0"/>
              <a:t>9/12/2013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182649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4B529-5FC3-460F-AF81-EB3DDD7D4DEC}" type="datetime1">
              <a:rPr lang="en-US" smtClean="0"/>
              <a:t>9/12/2013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11355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53103-F41B-4D02-B2D3-17CCB464D4F9}" type="datetime1">
              <a:rPr lang="en-US" smtClean="0"/>
              <a:t>9/12/2013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253752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A44930-489B-4A39-B08A-491C44C6B499}" type="datetime1">
              <a:rPr lang="en-US" smtClean="0"/>
              <a:t>9/12/2013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328745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D06084-B576-42F4-A916-1E6FA64162AD}" type="datetime1">
              <a:rPr lang="en-US" smtClean="0"/>
              <a:t>9/12/2013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131949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43AFE-9695-4473-AC05-6A867C919E96}" type="datetime1">
              <a:rPr lang="en-US" smtClean="0"/>
              <a:t>9/12/2013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196129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18F13-1699-42FD-B4DE-866F5E7BC2FF}" type="datetime1">
              <a:rPr lang="en-US" smtClean="0"/>
              <a:t>9/12/2013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342432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4CA92-FDAF-4291-9E49-52909416A83D}" type="datetime1">
              <a:rPr lang="en-US" smtClean="0"/>
              <a:t>9/12/2013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246523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14F7A-4702-434D-88A1-BBE516C51208}" type="datetime1">
              <a:rPr lang="en-US" smtClean="0"/>
              <a:t>9/12/2013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B28109-9244-4FC3-9D81-8C439D7C74E2}" type="slidenum">
              <a:rPr lang="en-US" smtClean="0"/>
              <a:t>‹#›</a:t>
            </a:fld>
            <a:endParaRPr lang="en-US" dirty="0"/>
          </a:p>
        </p:txBody>
      </p:sp>
    </p:spTree>
    <p:extLst>
      <p:ext uri="{BB962C8B-B14F-4D97-AF65-F5344CB8AC3E}">
        <p14:creationId xmlns:p14="http://schemas.microsoft.com/office/powerpoint/2010/main" val="287046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401CB-F4D4-4FF3-9A0C-2C013F91F95F}" type="datetime1">
              <a:rPr lang="en-US" smtClean="0"/>
              <a:t>9/12/2013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28109-9244-4FC3-9D81-8C439D7C74E2}" type="slidenum">
              <a:rPr lang="en-US" smtClean="0"/>
              <a:t>‹#›</a:t>
            </a:fld>
            <a:endParaRPr lang="en-US" dirty="0"/>
          </a:p>
        </p:txBody>
      </p:sp>
    </p:spTree>
    <p:extLst>
      <p:ext uri="{BB962C8B-B14F-4D97-AF65-F5344CB8AC3E}">
        <p14:creationId xmlns:p14="http://schemas.microsoft.com/office/powerpoint/2010/main" val="58276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cdata.berkeley.edu/data_record.php?recid=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ucdata.berkeley.edu/data_record.php?recid=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field.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ric.org/data/field_pol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sric.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cdata.berkeley.edu/data_record.php?recid=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Field (California) Poll</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666" y="4267200"/>
            <a:ext cx="5320666" cy="723900"/>
          </a:xfrm>
          <a:prstGeom prst="rect">
            <a:avLst/>
          </a:prstGeom>
        </p:spPr>
      </p:pic>
    </p:spTree>
    <p:extLst>
      <p:ext uri="{BB962C8B-B14F-4D97-AF65-F5344CB8AC3E}">
        <p14:creationId xmlns:p14="http://schemas.microsoft.com/office/powerpoint/2010/main" val="1252783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Page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987" y="1620044"/>
            <a:ext cx="7820025" cy="4486275"/>
          </a:xfrm>
        </p:spPr>
      </p:pic>
      <p:sp>
        <p:nvSpPr>
          <p:cNvPr id="3" name="Slide Number Placeholder 2"/>
          <p:cNvSpPr>
            <a:spLocks noGrp="1"/>
          </p:cNvSpPr>
          <p:nvPr>
            <p:ph type="sldNum" sz="quarter" idx="12"/>
          </p:nvPr>
        </p:nvSpPr>
        <p:spPr/>
        <p:txBody>
          <a:bodyPr/>
          <a:lstStyle/>
          <a:p>
            <a:fld id="{01B28109-9244-4FC3-9D81-8C439D7C74E2}" type="slidenum">
              <a:rPr lang="en-US" smtClean="0"/>
              <a:t>10</a:t>
            </a:fld>
            <a:endParaRPr lang="en-US" dirty="0"/>
          </a:p>
        </p:txBody>
      </p:sp>
      <p:sp>
        <p:nvSpPr>
          <p:cNvPr id="5" name="TextBox 4"/>
          <p:cNvSpPr txBox="1"/>
          <p:nvPr/>
        </p:nvSpPr>
        <p:spPr>
          <a:xfrm>
            <a:off x="4267200" y="4419600"/>
            <a:ext cx="2209800" cy="646331"/>
          </a:xfrm>
          <a:prstGeom prst="rect">
            <a:avLst/>
          </a:prstGeom>
          <a:noFill/>
        </p:spPr>
        <p:txBody>
          <a:bodyPr wrap="square" rtlCol="0">
            <a:spAutoFit/>
          </a:bodyPr>
          <a:lstStyle/>
          <a:p>
            <a:r>
              <a:rPr lang="en-US" dirty="0" smtClean="0">
                <a:solidFill>
                  <a:srgbClr val="FF0000"/>
                </a:solidFill>
              </a:rPr>
              <a:t>Click here to expand all years.</a:t>
            </a:r>
            <a:endParaRPr lang="en-US" dirty="0">
              <a:solidFill>
                <a:srgbClr val="FF0000"/>
              </a:solidFill>
            </a:endParaRPr>
          </a:p>
        </p:txBody>
      </p:sp>
      <p:cxnSp>
        <p:nvCxnSpPr>
          <p:cNvPr id="7" name="Straight Arrow Connector 6"/>
          <p:cNvCxnSpPr/>
          <p:nvPr/>
        </p:nvCxnSpPr>
        <p:spPr>
          <a:xfrm flipH="1" flipV="1">
            <a:off x="3276600" y="4114800"/>
            <a:ext cx="990600" cy="45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87511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Page</a:t>
            </a:r>
            <a:endParaRPr lang="en-US" dirty="0"/>
          </a:p>
        </p:txBody>
      </p:sp>
      <p:sp>
        <p:nvSpPr>
          <p:cNvPr id="3" name="Content Placeholder 2"/>
          <p:cNvSpPr>
            <a:spLocks noGrp="1"/>
          </p:cNvSpPr>
          <p:nvPr>
            <p:ph idx="1"/>
          </p:nvPr>
        </p:nvSpPr>
        <p:spPr/>
        <p:txBody>
          <a:bodyPr/>
          <a:lstStyle/>
          <a:p>
            <a:r>
              <a:rPr lang="en-US" dirty="0" smtClean="0"/>
              <a:t>You can select which years you want to search by clicking on the appropriate box.</a:t>
            </a:r>
          </a:p>
          <a:p>
            <a:r>
              <a:rPr lang="en-US" dirty="0" smtClean="0"/>
              <a:t>Let’s click on “Expand All” which will show you all the polls for all years.</a:t>
            </a:r>
          </a:p>
          <a:p>
            <a:r>
              <a:rPr lang="en-US" dirty="0" smtClean="0"/>
              <a:t>The next slide shows the seven polls for 2006.</a:t>
            </a: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11</a:t>
            </a:fld>
            <a:endParaRPr lang="en-US" dirty="0"/>
          </a:p>
        </p:txBody>
      </p:sp>
    </p:spTree>
    <p:extLst>
      <p:ext uri="{BB962C8B-B14F-4D97-AF65-F5344CB8AC3E}">
        <p14:creationId xmlns:p14="http://schemas.microsoft.com/office/powerpoint/2010/main" val="329702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2006 Field Polls</a:t>
            </a:r>
            <a:endParaRPr lang="en-US" dirty="0"/>
          </a:p>
        </p:txBody>
      </p:sp>
      <p:sp>
        <p:nvSpPr>
          <p:cNvPr id="3" name="Content Placeholder 2"/>
          <p:cNvSpPr>
            <a:spLocks noGrp="1"/>
          </p:cNvSpPr>
          <p:nvPr>
            <p:ph idx="1"/>
          </p:nvPr>
        </p:nvSpPr>
        <p:spPr/>
        <p:txBody>
          <a:bodyPr/>
          <a:lstStyle/>
          <a:p>
            <a:r>
              <a:rPr lang="en-US" dirty="0" smtClean="0"/>
              <a:t>Select the 2006 polls by checking the seven boxes for 2006.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150" y="2895600"/>
            <a:ext cx="6726426" cy="1990724"/>
          </a:xfrm>
          <a:prstGeom prst="rect">
            <a:avLst/>
          </a:prstGeom>
        </p:spPr>
      </p:pic>
      <p:sp>
        <p:nvSpPr>
          <p:cNvPr id="5" name="Slide Number Placeholder 4"/>
          <p:cNvSpPr>
            <a:spLocks noGrp="1"/>
          </p:cNvSpPr>
          <p:nvPr>
            <p:ph type="sldNum" sz="quarter" idx="12"/>
          </p:nvPr>
        </p:nvSpPr>
        <p:spPr/>
        <p:txBody>
          <a:bodyPr/>
          <a:lstStyle/>
          <a:p>
            <a:fld id="{01B28109-9244-4FC3-9D81-8C439D7C74E2}" type="slidenum">
              <a:rPr lang="en-US" smtClean="0"/>
              <a:t>12</a:t>
            </a:fld>
            <a:endParaRPr lang="en-US" dirty="0"/>
          </a:p>
        </p:txBody>
      </p:sp>
    </p:spTree>
    <p:extLst>
      <p:ext uri="{BB962C8B-B14F-4D97-AF65-F5344CB8AC3E}">
        <p14:creationId xmlns:p14="http://schemas.microsoft.com/office/powerpoint/2010/main" val="3444931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2006 Field Polls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on “Go to Next Step” and you’ll see the following.</a:t>
            </a:r>
          </a:p>
          <a:p>
            <a:endParaRPr lang="en-US" dirty="0" smtClean="0"/>
          </a:p>
          <a:p>
            <a:endParaRPr lang="en-US" dirty="0"/>
          </a:p>
          <a:p>
            <a:endParaRPr lang="en-US" dirty="0" smtClean="0"/>
          </a:p>
          <a:p>
            <a:r>
              <a:rPr lang="en-US" dirty="0" smtClean="0"/>
              <a:t>Enter your search term(s) in the box.  Let’s enter “abortion” in the box to find all questions with the word “abortion” anywhere in the question.</a:t>
            </a:r>
            <a:r>
              <a:rPr lang="en-US" dirty="0"/>
              <a:t/>
            </a:r>
            <a:br>
              <a:rPr lang="en-US" dirty="0"/>
            </a:b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89" y="2590800"/>
            <a:ext cx="7981950" cy="1352550"/>
          </a:xfrm>
          <a:prstGeom prst="rect">
            <a:avLst/>
          </a:prstGeom>
        </p:spPr>
      </p:pic>
      <p:sp>
        <p:nvSpPr>
          <p:cNvPr id="5" name="Slide Number Placeholder 4"/>
          <p:cNvSpPr>
            <a:spLocks noGrp="1"/>
          </p:cNvSpPr>
          <p:nvPr>
            <p:ph type="sldNum" sz="quarter" idx="12"/>
          </p:nvPr>
        </p:nvSpPr>
        <p:spPr/>
        <p:txBody>
          <a:bodyPr/>
          <a:lstStyle/>
          <a:p>
            <a:fld id="{01B28109-9244-4FC3-9D81-8C439D7C74E2}" type="slidenum">
              <a:rPr lang="en-US" smtClean="0"/>
              <a:t>13</a:t>
            </a:fld>
            <a:endParaRPr lang="en-US" dirty="0"/>
          </a:p>
        </p:txBody>
      </p:sp>
    </p:spTree>
    <p:extLst>
      <p:ext uri="{BB962C8B-B14F-4D97-AF65-F5344CB8AC3E}">
        <p14:creationId xmlns:p14="http://schemas.microsoft.com/office/powerpoint/2010/main" val="3208572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for the word “abortion” anywhere in the question</a:t>
            </a:r>
            <a:endParaRPr lang="en-US" dirty="0"/>
          </a:p>
        </p:txBody>
      </p:sp>
      <p:sp>
        <p:nvSpPr>
          <p:cNvPr id="3" name="Content Placeholder 2"/>
          <p:cNvSpPr>
            <a:spLocks noGrp="1"/>
          </p:cNvSpPr>
          <p:nvPr>
            <p:ph idx="1"/>
          </p:nvPr>
        </p:nvSpPr>
        <p:spPr/>
        <p:txBody>
          <a:bodyPr/>
          <a:lstStyle/>
          <a:p>
            <a:r>
              <a:rPr lang="en-US" dirty="0" smtClean="0"/>
              <a:t>The search found two questions that included the word “abortion” anywhere in the question.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76600"/>
            <a:ext cx="8261928" cy="2181340"/>
          </a:xfrm>
          <a:prstGeom prst="rect">
            <a:avLst/>
          </a:prstGeom>
        </p:spPr>
      </p:pic>
      <p:sp>
        <p:nvSpPr>
          <p:cNvPr id="5" name="Slide Number Placeholder 4"/>
          <p:cNvSpPr>
            <a:spLocks noGrp="1"/>
          </p:cNvSpPr>
          <p:nvPr>
            <p:ph type="sldNum" sz="quarter" idx="12"/>
          </p:nvPr>
        </p:nvSpPr>
        <p:spPr/>
        <p:txBody>
          <a:bodyPr/>
          <a:lstStyle/>
          <a:p>
            <a:fld id="{01B28109-9244-4FC3-9D81-8C439D7C74E2}" type="slidenum">
              <a:rPr lang="en-US" smtClean="0"/>
              <a:t>14</a:t>
            </a:fld>
            <a:endParaRPr lang="en-US" dirty="0"/>
          </a:p>
        </p:txBody>
      </p:sp>
    </p:spTree>
    <p:extLst>
      <p:ext uri="{BB962C8B-B14F-4D97-AF65-F5344CB8AC3E}">
        <p14:creationId xmlns:p14="http://schemas.microsoft.com/office/powerpoint/2010/main" val="2436968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Questions</a:t>
            </a:r>
            <a:endParaRPr lang="en-US" dirty="0"/>
          </a:p>
        </p:txBody>
      </p:sp>
      <p:sp>
        <p:nvSpPr>
          <p:cNvPr id="3" name="Content Placeholder 2"/>
          <p:cNvSpPr>
            <a:spLocks noGrp="1"/>
          </p:cNvSpPr>
          <p:nvPr>
            <p:ph idx="1"/>
          </p:nvPr>
        </p:nvSpPr>
        <p:spPr/>
        <p:txBody>
          <a:bodyPr/>
          <a:lstStyle/>
          <a:p>
            <a:r>
              <a:rPr lang="en-US" dirty="0" smtClean="0"/>
              <a:t>Both of these questions are in the first survey conducted in 2006.  This is referred to as “Poll 06-01.</a:t>
            </a:r>
          </a:p>
          <a:p>
            <a:r>
              <a:rPr lang="en-US" dirty="0" smtClean="0"/>
              <a:t>Click on the “View” button to see the frequency distribution for that variable.  Let’s look at “V51” which is the variable name.</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15</a:t>
            </a:fld>
            <a:endParaRPr lang="en-US" dirty="0"/>
          </a:p>
        </p:txBody>
      </p:sp>
    </p:spTree>
    <p:extLst>
      <p:ext uri="{BB962C8B-B14F-4D97-AF65-F5344CB8AC3E}">
        <p14:creationId xmlns:p14="http://schemas.microsoft.com/office/powerpoint/2010/main" val="2190857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Favor Change in Abortion Laws </a:t>
            </a:r>
            <a:br>
              <a:rPr lang="en-US" dirty="0" smtClean="0"/>
            </a:br>
            <a:r>
              <a:rPr lang="en-US" dirty="0" smtClean="0"/>
              <a:t>Field Poll 06-01</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3050" y="1862931"/>
            <a:ext cx="6057900" cy="4000500"/>
          </a:xfrm>
        </p:spPr>
      </p:pic>
      <p:sp>
        <p:nvSpPr>
          <p:cNvPr id="3" name="Slide Number Placeholder 2"/>
          <p:cNvSpPr>
            <a:spLocks noGrp="1"/>
          </p:cNvSpPr>
          <p:nvPr>
            <p:ph type="sldNum" sz="quarter" idx="12"/>
          </p:nvPr>
        </p:nvSpPr>
        <p:spPr/>
        <p:txBody>
          <a:bodyPr/>
          <a:lstStyle/>
          <a:p>
            <a:fld id="{01B28109-9244-4FC3-9D81-8C439D7C74E2}" type="slidenum">
              <a:rPr lang="en-US" smtClean="0"/>
              <a:t>16</a:t>
            </a:fld>
            <a:endParaRPr lang="en-US" dirty="0"/>
          </a:p>
        </p:txBody>
      </p:sp>
    </p:spTree>
    <p:extLst>
      <p:ext uri="{BB962C8B-B14F-4D97-AF65-F5344CB8AC3E}">
        <p14:creationId xmlns:p14="http://schemas.microsoft.com/office/powerpoint/2010/main" val="2866575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Favor Change in Abortion Laws</a:t>
            </a:r>
            <a:br>
              <a:rPr lang="en-US" dirty="0" smtClean="0"/>
            </a:br>
            <a:r>
              <a:rPr lang="en-US" dirty="0" smtClean="0"/>
              <a:t>Field Poll 06-01</a:t>
            </a:r>
            <a:endParaRPr lang="en-US" dirty="0"/>
          </a:p>
        </p:txBody>
      </p:sp>
      <p:sp>
        <p:nvSpPr>
          <p:cNvPr id="3" name="Content Placeholder 2"/>
          <p:cNvSpPr>
            <a:spLocks noGrp="1"/>
          </p:cNvSpPr>
          <p:nvPr>
            <p:ph idx="1"/>
          </p:nvPr>
        </p:nvSpPr>
        <p:spPr/>
        <p:txBody>
          <a:bodyPr/>
          <a:lstStyle/>
          <a:p>
            <a:r>
              <a:rPr lang="en-US" dirty="0" smtClean="0"/>
              <a:t>Notice that this question had two forms – Form A and Form B.  </a:t>
            </a:r>
            <a:endParaRPr lang="en-US" dirty="0"/>
          </a:p>
          <a:p>
            <a:r>
              <a:rPr lang="en-US" dirty="0" smtClean="0"/>
              <a:t>This question is Form A.  So all those respondents who received Form B are coded as “Not </a:t>
            </a:r>
            <a:r>
              <a:rPr lang="en-US" dirty="0"/>
              <a:t>A</a:t>
            </a:r>
            <a:r>
              <a:rPr lang="en-US" dirty="0" smtClean="0"/>
              <a:t>pplicable (not Form A).”</a:t>
            </a:r>
          </a:p>
          <a:p>
            <a:r>
              <a:rPr lang="en-US" dirty="0" smtClean="0"/>
              <a:t>Let’s say that we want to download the data from this Field Poll so we can analyze the data further.</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17</a:t>
            </a:fld>
            <a:endParaRPr lang="en-US" dirty="0"/>
          </a:p>
        </p:txBody>
      </p:sp>
    </p:spTree>
    <p:extLst>
      <p:ext uri="{BB962C8B-B14F-4D97-AF65-F5344CB8AC3E}">
        <p14:creationId xmlns:p14="http://schemas.microsoft.com/office/powerpoint/2010/main" val="352955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know we want to download Field Poll 06-01. </a:t>
            </a:r>
          </a:p>
          <a:p>
            <a:r>
              <a:rPr lang="en-US" dirty="0" smtClean="0"/>
              <a:t>We have to go back to the download page on the UCDATA website.</a:t>
            </a:r>
          </a:p>
          <a:p>
            <a:r>
              <a:rPr lang="en-US" dirty="0" smtClean="0"/>
              <a:t>On your browser (in Firefox) you should see a tab that says “UC DATA:DATA:Field Poll.”  Click on that tab which will take you back to a page we looked at earlier.  If you have trouble finding it, just click on the following link:  </a:t>
            </a:r>
            <a:r>
              <a:rPr lang="en-US" dirty="0" smtClean="0">
                <a:hlinkClick r:id="rId3"/>
              </a:rPr>
              <a:t>http://ucdata.berkeley.edu/data_record.php?recid=3</a:t>
            </a:r>
            <a:r>
              <a:rPr lang="en-US" dirty="0" smtClean="0"/>
              <a:t> </a:t>
            </a: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18</a:t>
            </a:fld>
            <a:endParaRPr lang="en-US" dirty="0"/>
          </a:p>
        </p:txBody>
      </p:sp>
    </p:spTree>
    <p:extLst>
      <p:ext uri="{BB962C8B-B14F-4D97-AF65-F5344CB8AC3E}">
        <p14:creationId xmlns:p14="http://schemas.microsoft.com/office/powerpoint/2010/main" val="3273453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Data</a:t>
            </a:r>
            <a:endParaRPr lang="en-US" dirty="0"/>
          </a:p>
        </p:txBody>
      </p:sp>
      <p:sp>
        <p:nvSpPr>
          <p:cNvPr id="3" name="Content Placeholder 2"/>
          <p:cNvSpPr>
            <a:spLocks noGrp="1"/>
          </p:cNvSpPr>
          <p:nvPr>
            <p:ph idx="1"/>
          </p:nvPr>
        </p:nvSpPr>
        <p:spPr/>
        <p:txBody>
          <a:bodyPr/>
          <a:lstStyle/>
          <a:p>
            <a:r>
              <a:rPr lang="en-US" dirty="0" smtClean="0"/>
              <a:t>You should see the following:</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2209800"/>
            <a:ext cx="7191375" cy="4286250"/>
          </a:xfrm>
          <a:prstGeom prst="rect">
            <a:avLst/>
          </a:prstGeom>
        </p:spPr>
      </p:pic>
      <p:sp>
        <p:nvSpPr>
          <p:cNvPr id="5" name="Slide Number Placeholder 4"/>
          <p:cNvSpPr>
            <a:spLocks noGrp="1"/>
          </p:cNvSpPr>
          <p:nvPr>
            <p:ph type="sldNum" sz="quarter" idx="12"/>
          </p:nvPr>
        </p:nvSpPr>
        <p:spPr/>
        <p:txBody>
          <a:bodyPr/>
          <a:lstStyle/>
          <a:p>
            <a:fld id="{01B28109-9244-4FC3-9D81-8C439D7C74E2}" type="slidenum">
              <a:rPr lang="en-US" smtClean="0"/>
              <a:t>19</a:t>
            </a:fld>
            <a:endParaRPr lang="en-US" dirty="0"/>
          </a:p>
        </p:txBody>
      </p:sp>
    </p:spTree>
    <p:extLst>
      <p:ext uri="{BB962C8B-B14F-4D97-AF65-F5344CB8AC3E}">
        <p14:creationId xmlns:p14="http://schemas.microsoft.com/office/powerpoint/2010/main" val="164014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Field Poll?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Field Poll was established in 1947 by Mervin Field.</a:t>
            </a:r>
          </a:p>
          <a:p>
            <a:r>
              <a:rPr lang="en-US" dirty="0"/>
              <a:t>A</a:t>
            </a:r>
            <a:r>
              <a:rPr lang="en-US" dirty="0" smtClean="0"/>
              <a:t>n independent non-partisan survey of California public opinion covering a wide range of political and social topics.</a:t>
            </a:r>
          </a:p>
          <a:p>
            <a:r>
              <a:rPr lang="en-US" dirty="0" smtClean="0"/>
              <a:t>One of the major statewide public opinion polls in California.</a:t>
            </a:r>
          </a:p>
          <a:p>
            <a:r>
              <a:rPr lang="en-US" dirty="0"/>
              <a:t>C</a:t>
            </a:r>
            <a:r>
              <a:rPr lang="en-US" dirty="0" smtClean="0"/>
              <a:t>onducted by </a:t>
            </a:r>
            <a:r>
              <a:rPr lang="en-US" dirty="0" smtClean="0"/>
              <a:t>Field Research Corporation which </a:t>
            </a:r>
            <a:r>
              <a:rPr lang="en-US" dirty="0" smtClean="0"/>
              <a:t>is located in San Francisco.</a:t>
            </a:r>
          </a:p>
          <a:p>
            <a:r>
              <a:rPr lang="en-US" dirty="0" smtClean="0"/>
              <a:t>The Field </a:t>
            </a:r>
            <a:r>
              <a:rPr lang="en-US" dirty="0" smtClean="0"/>
              <a:t>Poll typically conducts </a:t>
            </a:r>
            <a:r>
              <a:rPr lang="en-US" dirty="0" smtClean="0"/>
              <a:t>approximately </a:t>
            </a:r>
            <a:r>
              <a:rPr lang="en-US" dirty="0" smtClean="0"/>
              <a:t>three to </a:t>
            </a:r>
            <a:r>
              <a:rPr lang="en-US" dirty="0" smtClean="0"/>
              <a:t>seven polls annually.  </a:t>
            </a:r>
          </a:p>
        </p:txBody>
      </p:sp>
      <p:sp>
        <p:nvSpPr>
          <p:cNvPr id="4" name="Slide Number Placeholder 3"/>
          <p:cNvSpPr>
            <a:spLocks noGrp="1"/>
          </p:cNvSpPr>
          <p:nvPr>
            <p:ph type="sldNum" sz="quarter" idx="12"/>
          </p:nvPr>
        </p:nvSpPr>
        <p:spPr/>
        <p:txBody>
          <a:bodyPr/>
          <a:lstStyle/>
          <a:p>
            <a:fld id="{01B28109-9244-4FC3-9D81-8C439D7C74E2}" type="slidenum">
              <a:rPr lang="en-US" smtClean="0"/>
              <a:t>2</a:t>
            </a:fld>
            <a:endParaRPr lang="en-US" dirty="0"/>
          </a:p>
        </p:txBody>
      </p:sp>
    </p:spTree>
    <p:extLst>
      <p:ext uri="{BB962C8B-B14F-4D97-AF65-F5344CB8AC3E}">
        <p14:creationId xmlns:p14="http://schemas.microsoft.com/office/powerpoint/2010/main" val="2972857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Data</a:t>
            </a:r>
            <a:endParaRPr lang="en-US" dirty="0"/>
          </a:p>
        </p:txBody>
      </p:sp>
      <p:sp>
        <p:nvSpPr>
          <p:cNvPr id="3" name="Content Placeholder 2"/>
          <p:cNvSpPr>
            <a:spLocks noGrp="1"/>
          </p:cNvSpPr>
          <p:nvPr>
            <p:ph idx="1"/>
          </p:nvPr>
        </p:nvSpPr>
        <p:spPr/>
        <p:txBody>
          <a:bodyPr/>
          <a:lstStyle/>
          <a:p>
            <a:r>
              <a:rPr lang="en-US" dirty="0" smtClean="0"/>
              <a:t>You want to scroll down until you see Field Poll 06-01.</a:t>
            </a:r>
          </a:p>
          <a:p>
            <a:pPr marL="0" indent="0">
              <a:buNone/>
            </a:pPr>
            <a:endParaRPr lang="en-US" dirty="0" smtClean="0"/>
          </a:p>
          <a:p>
            <a:r>
              <a:rPr lang="en-US" dirty="0" smtClean="0"/>
              <a:t>Click on the folder icon to open it.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686050"/>
            <a:ext cx="6762750" cy="2095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5" y="3886200"/>
            <a:ext cx="7334250" cy="2019300"/>
          </a:xfrm>
          <a:prstGeom prst="rect">
            <a:avLst/>
          </a:prstGeom>
        </p:spPr>
      </p:pic>
      <p:sp>
        <p:nvSpPr>
          <p:cNvPr id="6" name="Slide Number Placeholder 5"/>
          <p:cNvSpPr>
            <a:spLocks noGrp="1"/>
          </p:cNvSpPr>
          <p:nvPr>
            <p:ph type="sldNum" sz="quarter" idx="12"/>
          </p:nvPr>
        </p:nvSpPr>
        <p:spPr/>
        <p:txBody>
          <a:bodyPr/>
          <a:lstStyle/>
          <a:p>
            <a:fld id="{01B28109-9244-4FC3-9D81-8C439D7C74E2}" type="slidenum">
              <a:rPr lang="en-US" smtClean="0"/>
              <a:t>20</a:t>
            </a:fld>
            <a:endParaRPr lang="en-US" dirty="0"/>
          </a:p>
        </p:txBody>
      </p:sp>
    </p:spTree>
    <p:extLst>
      <p:ext uri="{BB962C8B-B14F-4D97-AF65-F5344CB8AC3E}">
        <p14:creationId xmlns:p14="http://schemas.microsoft.com/office/powerpoint/2010/main" val="3150349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Files to Download</a:t>
            </a:r>
            <a:endParaRPr lang="en-US" dirty="0"/>
          </a:p>
        </p:txBody>
      </p:sp>
      <p:sp>
        <p:nvSpPr>
          <p:cNvPr id="3" name="Content Placeholder 2"/>
          <p:cNvSpPr>
            <a:spLocks noGrp="1"/>
          </p:cNvSpPr>
          <p:nvPr>
            <p:ph idx="1"/>
          </p:nvPr>
        </p:nvSpPr>
        <p:spPr/>
        <p:txBody>
          <a:bodyPr>
            <a:normAutofit/>
          </a:bodyPr>
          <a:lstStyle/>
          <a:p>
            <a:r>
              <a:rPr lang="en-US" dirty="0" smtClean="0"/>
              <a:t>You’ll see a list of files you can download.</a:t>
            </a:r>
          </a:p>
          <a:p>
            <a:r>
              <a:rPr lang="en-US" dirty="0" smtClean="0"/>
              <a:t>The files that you will want to download are:</a:t>
            </a:r>
          </a:p>
          <a:p>
            <a:pPr lvl="1"/>
            <a:r>
              <a:rPr lang="en-US" dirty="0"/>
              <a:t>p</a:t>
            </a:r>
            <a:r>
              <a:rPr lang="en-US" dirty="0" smtClean="0"/>
              <a:t>oll0601.doc which is a Word file that contains the codebook.</a:t>
            </a:r>
          </a:p>
          <a:p>
            <a:pPr lvl="1"/>
            <a:r>
              <a:rPr lang="en-US" dirty="0"/>
              <a:t>p</a:t>
            </a:r>
            <a:r>
              <a:rPr lang="en-US" dirty="0" smtClean="0"/>
              <a:t>oll0601.sav which is the SPSS file that contains the data.</a:t>
            </a:r>
          </a:p>
          <a:p>
            <a:r>
              <a:rPr lang="en-US" dirty="0" smtClean="0"/>
              <a:t>In Firefox you can right click on each of these files and save them to your download folder.  </a:t>
            </a: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21</a:t>
            </a:fld>
            <a:endParaRPr lang="en-US" dirty="0"/>
          </a:p>
        </p:txBody>
      </p:sp>
    </p:spTree>
    <p:extLst>
      <p:ext uri="{BB962C8B-B14F-4D97-AF65-F5344CB8AC3E}">
        <p14:creationId xmlns:p14="http://schemas.microsoft.com/office/powerpoint/2010/main" val="3089994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a:t>
            </a:r>
            <a:endParaRPr lang="en-US" dirty="0"/>
          </a:p>
        </p:txBody>
      </p:sp>
      <p:sp>
        <p:nvSpPr>
          <p:cNvPr id="3" name="Content Placeholder 2"/>
          <p:cNvSpPr>
            <a:spLocks noGrp="1"/>
          </p:cNvSpPr>
          <p:nvPr>
            <p:ph idx="1"/>
          </p:nvPr>
        </p:nvSpPr>
        <p:spPr/>
        <p:txBody>
          <a:bodyPr/>
          <a:lstStyle/>
          <a:p>
            <a:r>
              <a:rPr lang="en-US" dirty="0" smtClean="0"/>
              <a:t>When you download the file in Firefox, this is what you will see.</a:t>
            </a:r>
          </a:p>
          <a:p>
            <a:endParaRPr lang="en-US" dirty="0" smtClean="0"/>
          </a:p>
          <a:p>
            <a:endParaRPr lang="en-US" dirty="0"/>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667000"/>
            <a:ext cx="4524375" cy="2695575"/>
          </a:xfrm>
          <a:prstGeom prst="rect">
            <a:avLst/>
          </a:prstGeom>
        </p:spPr>
      </p:pic>
      <p:sp>
        <p:nvSpPr>
          <p:cNvPr id="6" name="Slide Number Placeholder 5"/>
          <p:cNvSpPr>
            <a:spLocks noGrp="1"/>
          </p:cNvSpPr>
          <p:nvPr>
            <p:ph type="sldNum" sz="quarter" idx="12"/>
          </p:nvPr>
        </p:nvSpPr>
        <p:spPr/>
        <p:txBody>
          <a:bodyPr/>
          <a:lstStyle/>
          <a:p>
            <a:fld id="{01B28109-9244-4FC3-9D81-8C439D7C74E2}" type="slidenum">
              <a:rPr lang="en-US" smtClean="0"/>
              <a:t>22</a:t>
            </a:fld>
            <a:endParaRPr lang="en-US" dirty="0"/>
          </a:p>
        </p:txBody>
      </p:sp>
    </p:spTree>
    <p:extLst>
      <p:ext uri="{BB962C8B-B14F-4D97-AF65-F5344CB8AC3E}">
        <p14:creationId xmlns:p14="http://schemas.microsoft.com/office/powerpoint/2010/main" val="2353914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a:t>
            </a:r>
            <a:endParaRPr lang="en-US" dirty="0"/>
          </a:p>
        </p:txBody>
      </p:sp>
      <p:sp>
        <p:nvSpPr>
          <p:cNvPr id="3" name="Content Placeholder 2"/>
          <p:cNvSpPr>
            <a:spLocks noGrp="1"/>
          </p:cNvSpPr>
          <p:nvPr>
            <p:ph idx="1"/>
          </p:nvPr>
        </p:nvSpPr>
        <p:spPr/>
        <p:txBody>
          <a:bodyPr/>
          <a:lstStyle/>
          <a:p>
            <a:r>
              <a:rPr lang="en-US" dirty="0" smtClean="0"/>
              <a:t>The file will now be in the download folder on your hard drive.</a:t>
            </a:r>
          </a:p>
          <a:p>
            <a:r>
              <a:rPr lang="en-US" dirty="0" smtClean="0"/>
              <a:t>Go to your download folder and make sure that the file is there.</a:t>
            </a:r>
          </a:p>
          <a:p>
            <a:r>
              <a:rPr lang="en-US" dirty="0"/>
              <a:t>You can </a:t>
            </a:r>
            <a:r>
              <a:rPr lang="en-US" dirty="0" smtClean="0"/>
              <a:t>move it to </a:t>
            </a:r>
            <a:r>
              <a:rPr lang="en-US" dirty="0"/>
              <a:t>whatever folder you want to put </a:t>
            </a:r>
            <a:r>
              <a:rPr lang="en-US" dirty="0" smtClean="0"/>
              <a:t>it in </a:t>
            </a:r>
            <a:r>
              <a:rPr lang="en-US" dirty="0"/>
              <a:t>by clicking on </a:t>
            </a:r>
            <a:r>
              <a:rPr lang="en-US" dirty="0" smtClean="0"/>
              <a:t>it and </a:t>
            </a:r>
            <a:r>
              <a:rPr lang="en-US" dirty="0"/>
              <a:t>dragging </a:t>
            </a:r>
            <a:r>
              <a:rPr lang="en-US" dirty="0" smtClean="0"/>
              <a:t>it to </a:t>
            </a:r>
            <a:r>
              <a:rPr lang="en-US" dirty="0"/>
              <a:t>the appropriate folder.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23</a:t>
            </a:fld>
            <a:endParaRPr lang="en-US" dirty="0"/>
          </a:p>
        </p:txBody>
      </p:sp>
    </p:spTree>
    <p:extLst>
      <p:ext uri="{BB962C8B-B14F-4D97-AF65-F5344CB8AC3E}">
        <p14:creationId xmlns:p14="http://schemas.microsoft.com/office/powerpoint/2010/main" val="3299589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your Data</a:t>
            </a:r>
            <a:endParaRPr lang="en-US" dirty="0"/>
          </a:p>
        </p:txBody>
      </p:sp>
      <p:sp>
        <p:nvSpPr>
          <p:cNvPr id="3" name="Content Placeholder 2"/>
          <p:cNvSpPr>
            <a:spLocks noGrp="1"/>
          </p:cNvSpPr>
          <p:nvPr>
            <p:ph idx="1"/>
          </p:nvPr>
        </p:nvSpPr>
        <p:spPr/>
        <p:txBody>
          <a:bodyPr>
            <a:normAutofit lnSpcReduction="10000"/>
          </a:bodyPr>
          <a:lstStyle/>
          <a:p>
            <a:r>
              <a:rPr lang="en-US" dirty="0" smtClean="0"/>
              <a:t>Now that you have downloaded Field Poll 06-01 you can open SPSS and analyze your data.</a:t>
            </a:r>
          </a:p>
          <a:p>
            <a:r>
              <a:rPr lang="en-US" dirty="0" smtClean="0"/>
              <a:t>Another option is to analyze the data online using Survey Documentation and Analysis (SDA).</a:t>
            </a:r>
          </a:p>
          <a:p>
            <a:r>
              <a:rPr lang="en-US" dirty="0" smtClean="0"/>
              <a:t>SDA is an online statistical package written at UC Berkeley.  You can use SDA on any computer where you have internet access and you don’t need a site license.  It’s free.</a:t>
            </a: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24</a:t>
            </a:fld>
            <a:endParaRPr lang="en-US" dirty="0"/>
          </a:p>
        </p:txBody>
      </p:sp>
    </p:spTree>
    <p:extLst>
      <p:ext uri="{BB962C8B-B14F-4D97-AF65-F5344CB8AC3E}">
        <p14:creationId xmlns:p14="http://schemas.microsoft.com/office/powerpoint/2010/main" val="619715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your Data Using SDA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Let’s do some simple statistical analysis of Field Poll 06-01 using the UCDATA website.</a:t>
            </a:r>
          </a:p>
          <a:p>
            <a:r>
              <a:rPr lang="en-US" dirty="0" smtClean="0"/>
              <a:t>Go back to the UCDATA home page by clicking on </a:t>
            </a:r>
            <a:r>
              <a:rPr lang="en-US" dirty="0"/>
              <a:t>this link -- </a:t>
            </a:r>
            <a:r>
              <a:rPr lang="en-US" dirty="0">
                <a:hlinkClick r:id="rId3"/>
              </a:rPr>
              <a:t>http://</a:t>
            </a:r>
            <a:r>
              <a:rPr lang="en-US" dirty="0" smtClean="0">
                <a:hlinkClick r:id="rId3"/>
              </a:rPr>
              <a:t>ucdata.berkeley.edu/data_record.php?recid=3</a:t>
            </a:r>
            <a:r>
              <a:rPr lang="en-US" dirty="0" smtClean="0"/>
              <a:t> </a:t>
            </a:r>
            <a:endParaRPr lang="en-US" dirty="0" smtClean="0"/>
          </a:p>
          <a:p>
            <a:r>
              <a:rPr lang="en-US" dirty="0" smtClean="0"/>
              <a:t>When conducting your analysis, it is important to always apply sample weights when running your tabulations.  The survey data will not be representative if the sample weights are not applied.</a:t>
            </a:r>
            <a:endParaRPr lang="en-US" dirty="0" smtClean="0"/>
          </a:p>
          <a:p>
            <a:r>
              <a:rPr lang="en-US" dirty="0" smtClean="0"/>
              <a:t>Scroll down the page and you will see what is on the next slide.</a:t>
            </a:r>
          </a:p>
          <a:p>
            <a:pPr marL="0" indent="0">
              <a:buNone/>
            </a:pP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25</a:t>
            </a:fld>
            <a:endParaRPr lang="en-US" dirty="0"/>
          </a:p>
        </p:txBody>
      </p:sp>
    </p:spTree>
    <p:extLst>
      <p:ext uri="{BB962C8B-B14F-4D97-AF65-F5344CB8AC3E}">
        <p14:creationId xmlns:p14="http://schemas.microsoft.com/office/powerpoint/2010/main" val="3632337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SDA to Analyze your Data</a:t>
            </a:r>
            <a:endParaRPr lang="en-US" dirty="0"/>
          </a:p>
        </p:txBody>
      </p:sp>
      <p:sp>
        <p:nvSpPr>
          <p:cNvPr id="3" name="Content Placeholder 2"/>
          <p:cNvSpPr>
            <a:spLocks noGrp="1"/>
          </p:cNvSpPr>
          <p:nvPr>
            <p:ph idx="1"/>
          </p:nvPr>
        </p:nvSpPr>
        <p:spPr/>
        <p:txBody>
          <a:bodyPr/>
          <a:lstStyle/>
          <a:p>
            <a:r>
              <a:rPr lang="en-US" dirty="0" smtClean="0"/>
              <a:t>Click on “Analyze” to open SDA.</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574524"/>
            <a:ext cx="7093420" cy="2530876"/>
          </a:xfrm>
          <a:prstGeom prst="rect">
            <a:avLst/>
          </a:prstGeom>
        </p:spPr>
      </p:pic>
      <p:sp>
        <p:nvSpPr>
          <p:cNvPr id="6" name="Slide Number Placeholder 5"/>
          <p:cNvSpPr>
            <a:spLocks noGrp="1"/>
          </p:cNvSpPr>
          <p:nvPr>
            <p:ph type="sldNum" sz="quarter" idx="12"/>
          </p:nvPr>
        </p:nvSpPr>
        <p:spPr/>
        <p:txBody>
          <a:bodyPr/>
          <a:lstStyle/>
          <a:p>
            <a:fld id="{01B28109-9244-4FC3-9D81-8C439D7C74E2}" type="slidenum">
              <a:rPr lang="en-US" smtClean="0"/>
              <a:t>26</a:t>
            </a:fld>
            <a:endParaRPr lang="en-US" dirty="0"/>
          </a:p>
        </p:txBody>
      </p:sp>
      <p:sp>
        <p:nvSpPr>
          <p:cNvPr id="4" name="TextBox 3"/>
          <p:cNvSpPr txBox="1"/>
          <p:nvPr/>
        </p:nvSpPr>
        <p:spPr>
          <a:xfrm>
            <a:off x="76200" y="3733800"/>
            <a:ext cx="1447800" cy="923330"/>
          </a:xfrm>
          <a:prstGeom prst="rect">
            <a:avLst/>
          </a:prstGeom>
          <a:noFill/>
        </p:spPr>
        <p:txBody>
          <a:bodyPr wrap="square" rtlCol="0">
            <a:spAutoFit/>
          </a:bodyPr>
          <a:lstStyle/>
          <a:p>
            <a:r>
              <a:rPr lang="en-US" dirty="0" smtClean="0">
                <a:solidFill>
                  <a:srgbClr val="FF0000"/>
                </a:solidFill>
              </a:rPr>
              <a:t>Click here to analyze data using SDA.</a:t>
            </a:r>
            <a:endParaRPr lang="en-US" dirty="0">
              <a:solidFill>
                <a:srgbClr val="FF0000"/>
              </a:solidFill>
            </a:endParaRPr>
          </a:p>
        </p:txBody>
      </p:sp>
      <p:cxnSp>
        <p:nvCxnSpPr>
          <p:cNvPr id="8" name="Straight Arrow Connector 7"/>
          <p:cNvCxnSpPr/>
          <p:nvPr/>
        </p:nvCxnSpPr>
        <p:spPr>
          <a:xfrm flipV="1">
            <a:off x="914400" y="3200400"/>
            <a:ext cx="7620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37682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Analyze your Data</a:t>
            </a:r>
          </a:p>
        </p:txBody>
      </p:sp>
      <p:sp>
        <p:nvSpPr>
          <p:cNvPr id="3" name="Content Placeholder 2"/>
          <p:cNvSpPr>
            <a:spLocks noGrp="1"/>
          </p:cNvSpPr>
          <p:nvPr>
            <p:ph idx="1"/>
          </p:nvPr>
        </p:nvSpPr>
        <p:spPr/>
        <p:txBody>
          <a:bodyPr>
            <a:normAutofit fontScale="92500" lnSpcReduction="10000"/>
          </a:bodyPr>
          <a:lstStyle/>
          <a:p>
            <a:r>
              <a:rPr lang="en-US" dirty="0" smtClean="0"/>
              <a:t>Scroll down the page until you find Field Poll 06-01 and click on it. </a:t>
            </a:r>
          </a:p>
          <a:p>
            <a:endParaRPr lang="en-US" dirty="0"/>
          </a:p>
          <a:p>
            <a:endParaRPr lang="en-US" dirty="0" smtClean="0"/>
          </a:p>
          <a:p>
            <a:endParaRPr lang="en-US" dirty="0"/>
          </a:p>
          <a:p>
            <a:endParaRPr lang="en-US" dirty="0" smtClean="0"/>
          </a:p>
          <a:p>
            <a:endParaRPr lang="en-US" dirty="0"/>
          </a:p>
          <a:p>
            <a:r>
              <a:rPr lang="en-US" dirty="0" smtClean="0"/>
              <a:t>This should open SDA and you’ll see what’s on the next slide.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057400"/>
            <a:ext cx="3933825" cy="2914650"/>
          </a:xfrm>
          <a:prstGeom prst="rect">
            <a:avLst/>
          </a:prstGeom>
        </p:spPr>
      </p:pic>
      <p:sp>
        <p:nvSpPr>
          <p:cNvPr id="5" name="Slide Number Placeholder 4"/>
          <p:cNvSpPr>
            <a:spLocks noGrp="1"/>
          </p:cNvSpPr>
          <p:nvPr>
            <p:ph type="sldNum" sz="quarter" idx="12"/>
          </p:nvPr>
        </p:nvSpPr>
        <p:spPr/>
        <p:txBody>
          <a:bodyPr/>
          <a:lstStyle/>
          <a:p>
            <a:fld id="{01B28109-9244-4FC3-9D81-8C439D7C74E2}" type="slidenum">
              <a:rPr lang="en-US" smtClean="0"/>
              <a:t>27</a:t>
            </a:fld>
            <a:endParaRPr lang="en-US" dirty="0"/>
          </a:p>
        </p:txBody>
      </p:sp>
    </p:spTree>
    <p:extLst>
      <p:ext uri="{BB962C8B-B14F-4D97-AF65-F5344CB8AC3E}">
        <p14:creationId xmlns:p14="http://schemas.microsoft.com/office/powerpoint/2010/main" val="2010798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Analyze your Data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0284" y="1600200"/>
            <a:ext cx="7643431" cy="4525963"/>
          </a:xfrm>
        </p:spPr>
      </p:pic>
      <p:sp>
        <p:nvSpPr>
          <p:cNvPr id="5" name="Slide Number Placeholder 4"/>
          <p:cNvSpPr>
            <a:spLocks noGrp="1"/>
          </p:cNvSpPr>
          <p:nvPr>
            <p:ph type="sldNum" sz="quarter" idx="12"/>
          </p:nvPr>
        </p:nvSpPr>
        <p:spPr/>
        <p:txBody>
          <a:bodyPr/>
          <a:lstStyle/>
          <a:p>
            <a:fld id="{01B28109-9244-4FC3-9D81-8C439D7C74E2}" type="slidenum">
              <a:rPr lang="en-US" smtClean="0"/>
              <a:t>28</a:t>
            </a:fld>
            <a:endParaRPr lang="en-US" dirty="0"/>
          </a:p>
        </p:txBody>
      </p:sp>
    </p:spTree>
    <p:extLst>
      <p:ext uri="{BB962C8B-B14F-4D97-AF65-F5344CB8AC3E}">
        <p14:creationId xmlns:p14="http://schemas.microsoft.com/office/powerpoint/2010/main" val="2594367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Analyze your Data</a:t>
            </a:r>
          </a:p>
        </p:txBody>
      </p:sp>
      <p:sp>
        <p:nvSpPr>
          <p:cNvPr id="3" name="Content Placeholder 2"/>
          <p:cNvSpPr>
            <a:spLocks noGrp="1"/>
          </p:cNvSpPr>
          <p:nvPr>
            <p:ph idx="1"/>
          </p:nvPr>
        </p:nvSpPr>
        <p:spPr/>
        <p:txBody>
          <a:bodyPr>
            <a:normAutofit lnSpcReduction="10000"/>
          </a:bodyPr>
          <a:lstStyle/>
          <a:p>
            <a:r>
              <a:rPr lang="en-US" dirty="0" smtClean="0"/>
              <a:t>In the left-hand margin you will see a list of variable categories.  One of these categories is “Abortion.”   Click on the + sign and it will expand the list and show the variables.  One of those variables is V51.</a:t>
            </a:r>
          </a:p>
          <a:p>
            <a:endParaRPr lang="en-US" dirty="0"/>
          </a:p>
          <a:p>
            <a:endParaRPr lang="en-US" dirty="0" smtClean="0"/>
          </a:p>
          <a:p>
            <a:r>
              <a:rPr lang="en-US" dirty="0" smtClean="0"/>
              <a:t>Enter the variable name, V51, in the “Row” box.</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836" y="4114800"/>
            <a:ext cx="4331278" cy="781050"/>
          </a:xfrm>
          <a:prstGeom prst="rect">
            <a:avLst/>
          </a:prstGeom>
        </p:spPr>
      </p:pic>
      <p:sp>
        <p:nvSpPr>
          <p:cNvPr id="5" name="Slide Number Placeholder 4"/>
          <p:cNvSpPr>
            <a:spLocks noGrp="1"/>
          </p:cNvSpPr>
          <p:nvPr>
            <p:ph type="sldNum" sz="quarter" idx="12"/>
          </p:nvPr>
        </p:nvSpPr>
        <p:spPr/>
        <p:txBody>
          <a:bodyPr/>
          <a:lstStyle/>
          <a:p>
            <a:fld id="{01B28109-9244-4FC3-9D81-8C439D7C74E2}" type="slidenum">
              <a:rPr lang="en-US" smtClean="0"/>
              <a:t>29</a:t>
            </a:fld>
            <a:endParaRPr lang="en-US" dirty="0"/>
          </a:p>
        </p:txBody>
      </p:sp>
    </p:spTree>
    <p:extLst>
      <p:ext uri="{BB962C8B-B14F-4D97-AF65-F5344CB8AC3E}">
        <p14:creationId xmlns:p14="http://schemas.microsoft.com/office/powerpoint/2010/main" val="1730796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get access to </a:t>
            </a:r>
            <a:br>
              <a:rPr lang="en-US" dirty="0" smtClean="0"/>
            </a:br>
            <a:r>
              <a:rPr lang="en-US" dirty="0" smtClean="0"/>
              <a:t>The </a:t>
            </a:r>
            <a:r>
              <a:rPr lang="en-US" dirty="0" smtClean="0"/>
              <a:t>Field </a:t>
            </a:r>
            <a:r>
              <a:rPr lang="en-US" dirty="0" smtClean="0"/>
              <a:t>Poll</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CSU campuses subscribe yearly to the social science databases which include:</a:t>
            </a:r>
          </a:p>
          <a:p>
            <a:pPr lvl="1"/>
            <a:r>
              <a:rPr lang="en-US" dirty="0" smtClean="0"/>
              <a:t>The Field Poll</a:t>
            </a:r>
          </a:p>
          <a:p>
            <a:pPr lvl="1"/>
            <a:r>
              <a:rPr lang="en-US" dirty="0" smtClean="0"/>
              <a:t>The Roper Center for Public Opinion Research</a:t>
            </a:r>
          </a:p>
          <a:p>
            <a:pPr lvl="1"/>
            <a:r>
              <a:rPr lang="en-US" dirty="0" smtClean="0"/>
              <a:t>The Inter-university Consortium for Political and Social Research</a:t>
            </a:r>
          </a:p>
          <a:p>
            <a:r>
              <a:rPr lang="en-US" dirty="0" smtClean="0"/>
              <a:t>Campuses that subscribe have free access to all these databases for their students, faculty and staff.</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3</a:t>
            </a:fld>
            <a:endParaRPr lang="en-US" dirty="0"/>
          </a:p>
        </p:txBody>
      </p:sp>
    </p:spTree>
    <p:extLst>
      <p:ext uri="{BB962C8B-B14F-4D97-AF65-F5344CB8AC3E}">
        <p14:creationId xmlns:p14="http://schemas.microsoft.com/office/powerpoint/2010/main" val="4165826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Analyze your Data</a:t>
            </a:r>
          </a:p>
        </p:txBody>
      </p:sp>
      <p:sp>
        <p:nvSpPr>
          <p:cNvPr id="3" name="Content Placeholder 2"/>
          <p:cNvSpPr>
            <a:spLocks noGrp="1"/>
          </p:cNvSpPr>
          <p:nvPr>
            <p:ph idx="1"/>
          </p:nvPr>
        </p:nvSpPr>
        <p:spPr/>
        <p:txBody>
          <a:bodyPr>
            <a:normAutofit lnSpcReduction="10000"/>
          </a:bodyPr>
          <a:lstStyle/>
          <a:p>
            <a:r>
              <a:rPr lang="en-US" dirty="0" smtClean="0"/>
              <a:t>This is what you will see.</a:t>
            </a:r>
          </a:p>
          <a:p>
            <a:endParaRPr lang="en-US" dirty="0"/>
          </a:p>
          <a:p>
            <a:endParaRPr lang="en-US" dirty="0" smtClean="0"/>
          </a:p>
          <a:p>
            <a:endParaRPr lang="en-US" dirty="0"/>
          </a:p>
          <a:p>
            <a:endParaRPr lang="en-US" dirty="0" smtClean="0"/>
          </a:p>
          <a:p>
            <a:endParaRPr lang="en-US" dirty="0"/>
          </a:p>
          <a:p>
            <a:r>
              <a:rPr lang="en-US" dirty="0" smtClean="0"/>
              <a:t>Click on “Run the table” at the bottom of the screen.</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87" y="2214562"/>
            <a:ext cx="6067425" cy="2428875"/>
          </a:xfrm>
          <a:prstGeom prst="rect">
            <a:avLst/>
          </a:prstGeom>
        </p:spPr>
      </p:pic>
      <p:sp>
        <p:nvSpPr>
          <p:cNvPr id="6" name="Slide Number Placeholder 5"/>
          <p:cNvSpPr>
            <a:spLocks noGrp="1"/>
          </p:cNvSpPr>
          <p:nvPr>
            <p:ph type="sldNum" sz="quarter" idx="12"/>
          </p:nvPr>
        </p:nvSpPr>
        <p:spPr/>
        <p:txBody>
          <a:bodyPr/>
          <a:lstStyle/>
          <a:p>
            <a:fld id="{01B28109-9244-4FC3-9D81-8C439D7C74E2}" type="slidenum">
              <a:rPr lang="en-US" smtClean="0"/>
              <a:t>30</a:t>
            </a:fld>
            <a:endParaRPr lang="en-US" dirty="0"/>
          </a:p>
        </p:txBody>
      </p:sp>
    </p:spTree>
    <p:extLst>
      <p:ext uri="{BB962C8B-B14F-4D97-AF65-F5344CB8AC3E}">
        <p14:creationId xmlns:p14="http://schemas.microsoft.com/office/powerpoint/2010/main" val="1828976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Analyze your Data</a:t>
            </a:r>
          </a:p>
        </p:txBody>
      </p:sp>
      <p:sp>
        <p:nvSpPr>
          <p:cNvPr id="3" name="Content Placeholder 2"/>
          <p:cNvSpPr>
            <a:spLocks noGrp="1"/>
          </p:cNvSpPr>
          <p:nvPr>
            <p:ph idx="1"/>
          </p:nvPr>
        </p:nvSpPr>
        <p:spPr/>
        <p:txBody>
          <a:bodyPr/>
          <a:lstStyle/>
          <a:p>
            <a:r>
              <a:rPr lang="en-US" sz="2400" dirty="0" smtClean="0"/>
              <a:t>You’ll see the frequency distribution for V51</a:t>
            </a:r>
            <a:r>
              <a:rPr lang="en-US" sz="2400" dirty="0" smtClean="0"/>
              <a:t>.</a:t>
            </a:r>
          </a:p>
          <a:p>
            <a:r>
              <a:rPr lang="en-US" sz="2400" dirty="0" smtClean="0"/>
              <a:t>Always make sure that a weight has been selected.  The survey data will not be representative if </a:t>
            </a:r>
            <a:r>
              <a:rPr lang="en-US" sz="2400" dirty="0"/>
              <a:t>t</a:t>
            </a:r>
            <a:r>
              <a:rPr lang="en-US" sz="2400" dirty="0" smtClean="0"/>
              <a:t>he sample weights are not applied.</a:t>
            </a:r>
            <a:endParaRPr lang="en-US" sz="24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895600"/>
            <a:ext cx="3124198" cy="3432286"/>
          </a:xfrm>
          <a:prstGeom prst="rect">
            <a:avLst/>
          </a:prstGeom>
        </p:spPr>
      </p:pic>
      <p:sp>
        <p:nvSpPr>
          <p:cNvPr id="5" name="Slide Number Placeholder 4"/>
          <p:cNvSpPr>
            <a:spLocks noGrp="1"/>
          </p:cNvSpPr>
          <p:nvPr>
            <p:ph type="sldNum" sz="quarter" idx="12"/>
          </p:nvPr>
        </p:nvSpPr>
        <p:spPr/>
        <p:txBody>
          <a:bodyPr/>
          <a:lstStyle/>
          <a:p>
            <a:fld id="{01B28109-9244-4FC3-9D81-8C439D7C74E2}" type="slidenum">
              <a:rPr lang="en-US" smtClean="0"/>
              <a:t>31</a:t>
            </a:fld>
            <a:endParaRPr lang="en-US" dirty="0"/>
          </a:p>
        </p:txBody>
      </p:sp>
      <p:sp>
        <p:nvSpPr>
          <p:cNvPr id="6" name="TextBox 5"/>
          <p:cNvSpPr txBox="1"/>
          <p:nvPr/>
        </p:nvSpPr>
        <p:spPr>
          <a:xfrm>
            <a:off x="533400" y="4724400"/>
            <a:ext cx="2057400" cy="646331"/>
          </a:xfrm>
          <a:prstGeom prst="rect">
            <a:avLst/>
          </a:prstGeom>
          <a:noFill/>
        </p:spPr>
        <p:txBody>
          <a:bodyPr wrap="square" rtlCol="0">
            <a:spAutoFit/>
          </a:bodyPr>
          <a:lstStyle/>
          <a:p>
            <a:r>
              <a:rPr lang="en-US" dirty="0" smtClean="0">
                <a:solidFill>
                  <a:srgbClr val="FF0000"/>
                </a:solidFill>
              </a:rPr>
              <a:t>Weights has been applied.</a:t>
            </a:r>
            <a:endParaRPr lang="en-US" dirty="0">
              <a:solidFill>
                <a:srgbClr val="FF0000"/>
              </a:solidFill>
            </a:endParaRPr>
          </a:p>
        </p:txBody>
      </p:sp>
      <p:cxnSp>
        <p:nvCxnSpPr>
          <p:cNvPr id="8" name="Straight Arrow Connector 7"/>
          <p:cNvCxnSpPr/>
          <p:nvPr/>
        </p:nvCxnSpPr>
        <p:spPr>
          <a:xfrm flipV="1">
            <a:off x="2286000" y="4038600"/>
            <a:ext cx="762000" cy="762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2988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Analyze your Data</a:t>
            </a:r>
          </a:p>
        </p:txBody>
      </p:sp>
      <p:sp>
        <p:nvSpPr>
          <p:cNvPr id="3" name="Content Placeholder 2"/>
          <p:cNvSpPr>
            <a:spLocks noGrp="1"/>
          </p:cNvSpPr>
          <p:nvPr>
            <p:ph idx="1"/>
          </p:nvPr>
        </p:nvSpPr>
        <p:spPr/>
        <p:txBody>
          <a:bodyPr>
            <a:normAutofit/>
          </a:bodyPr>
          <a:lstStyle/>
          <a:p>
            <a:r>
              <a:rPr lang="en-US" dirty="0" smtClean="0"/>
              <a:t>Now let’s run a crosstabulation of V51 by sex which will show us how men and women responded to V51.</a:t>
            </a:r>
          </a:p>
          <a:p>
            <a:r>
              <a:rPr lang="en-US" dirty="0" smtClean="0"/>
              <a:t>Go back to the SDA page that shows the variables in the left-hand margin.  You will see “Demographics.”  Click on the + sign and it will expand the list so you will see all the demographic variables in the poll.</a:t>
            </a:r>
          </a:p>
        </p:txBody>
      </p:sp>
      <p:sp>
        <p:nvSpPr>
          <p:cNvPr id="4" name="Slide Number Placeholder 3"/>
          <p:cNvSpPr>
            <a:spLocks noGrp="1"/>
          </p:cNvSpPr>
          <p:nvPr>
            <p:ph type="sldNum" sz="quarter" idx="12"/>
          </p:nvPr>
        </p:nvSpPr>
        <p:spPr/>
        <p:txBody>
          <a:bodyPr/>
          <a:lstStyle/>
          <a:p>
            <a:fld id="{01B28109-9244-4FC3-9D81-8C439D7C74E2}" type="slidenum">
              <a:rPr lang="en-US" smtClean="0"/>
              <a:t>32</a:t>
            </a:fld>
            <a:endParaRPr lang="en-US" dirty="0"/>
          </a:p>
        </p:txBody>
      </p:sp>
    </p:spTree>
    <p:extLst>
      <p:ext uri="{BB962C8B-B14F-4D97-AF65-F5344CB8AC3E}">
        <p14:creationId xmlns:p14="http://schemas.microsoft.com/office/powerpoint/2010/main" val="3460394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Analyze your Data</a:t>
            </a:r>
          </a:p>
        </p:txBody>
      </p:sp>
      <p:sp>
        <p:nvSpPr>
          <p:cNvPr id="3" name="Content Placeholder 2"/>
          <p:cNvSpPr>
            <a:spLocks noGrp="1"/>
          </p:cNvSpPr>
          <p:nvPr>
            <p:ph idx="1"/>
          </p:nvPr>
        </p:nvSpPr>
        <p:spPr/>
        <p:txBody>
          <a:bodyPr/>
          <a:lstStyle/>
          <a:p>
            <a:r>
              <a:rPr lang="en-US" dirty="0" smtClean="0"/>
              <a:t>This is what you will see.  Note that sex is V115.</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228273"/>
            <a:ext cx="4086225" cy="3638550"/>
          </a:xfrm>
          <a:prstGeom prst="rect">
            <a:avLst/>
          </a:prstGeom>
        </p:spPr>
      </p:pic>
      <p:sp>
        <p:nvSpPr>
          <p:cNvPr id="5" name="Slide Number Placeholder 4"/>
          <p:cNvSpPr>
            <a:spLocks noGrp="1"/>
          </p:cNvSpPr>
          <p:nvPr>
            <p:ph type="sldNum" sz="quarter" idx="12"/>
          </p:nvPr>
        </p:nvSpPr>
        <p:spPr/>
        <p:txBody>
          <a:bodyPr/>
          <a:lstStyle/>
          <a:p>
            <a:fld id="{01B28109-9244-4FC3-9D81-8C439D7C74E2}" type="slidenum">
              <a:rPr lang="en-US" smtClean="0"/>
              <a:t>33</a:t>
            </a:fld>
            <a:endParaRPr lang="en-US" dirty="0"/>
          </a:p>
        </p:txBody>
      </p:sp>
    </p:spTree>
    <p:extLst>
      <p:ext uri="{BB962C8B-B14F-4D97-AF65-F5344CB8AC3E}">
        <p14:creationId xmlns:p14="http://schemas.microsoft.com/office/powerpoint/2010/main" val="1313504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Analyze your Data</a:t>
            </a:r>
          </a:p>
        </p:txBody>
      </p:sp>
      <p:sp>
        <p:nvSpPr>
          <p:cNvPr id="3" name="Content Placeholder 2"/>
          <p:cNvSpPr>
            <a:spLocks noGrp="1"/>
          </p:cNvSpPr>
          <p:nvPr>
            <p:ph idx="1"/>
          </p:nvPr>
        </p:nvSpPr>
        <p:spPr/>
        <p:txBody>
          <a:bodyPr/>
          <a:lstStyle/>
          <a:p>
            <a:r>
              <a:rPr lang="en-US" dirty="0" smtClean="0"/>
              <a:t>Enter V115 into the “Column” box.  Click on “Run the Table” and you will see what is on the next slide.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667000"/>
            <a:ext cx="3962398" cy="3535678"/>
          </a:xfrm>
          <a:prstGeom prst="rect">
            <a:avLst/>
          </a:prstGeom>
        </p:spPr>
      </p:pic>
      <p:sp>
        <p:nvSpPr>
          <p:cNvPr id="5" name="Slide Number Placeholder 4"/>
          <p:cNvSpPr>
            <a:spLocks noGrp="1"/>
          </p:cNvSpPr>
          <p:nvPr>
            <p:ph type="sldNum" sz="quarter" idx="12"/>
          </p:nvPr>
        </p:nvSpPr>
        <p:spPr/>
        <p:txBody>
          <a:bodyPr/>
          <a:lstStyle/>
          <a:p>
            <a:fld id="{01B28109-9244-4FC3-9D81-8C439D7C74E2}" type="slidenum">
              <a:rPr lang="en-US" smtClean="0"/>
              <a:t>34</a:t>
            </a:fld>
            <a:endParaRPr lang="en-US" dirty="0"/>
          </a:p>
        </p:txBody>
      </p:sp>
    </p:spTree>
    <p:extLst>
      <p:ext uri="{BB962C8B-B14F-4D97-AF65-F5344CB8AC3E}">
        <p14:creationId xmlns:p14="http://schemas.microsoft.com/office/powerpoint/2010/main" val="1443660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SDA to Analyze your Data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371600"/>
            <a:ext cx="3846775" cy="4525963"/>
          </a:xfrm>
        </p:spPr>
      </p:pic>
      <p:sp>
        <p:nvSpPr>
          <p:cNvPr id="5" name="Slide Number Placeholder 4"/>
          <p:cNvSpPr>
            <a:spLocks noGrp="1"/>
          </p:cNvSpPr>
          <p:nvPr>
            <p:ph type="sldNum" sz="quarter" idx="12"/>
          </p:nvPr>
        </p:nvSpPr>
        <p:spPr/>
        <p:txBody>
          <a:bodyPr/>
          <a:lstStyle/>
          <a:p>
            <a:fld id="{01B28109-9244-4FC3-9D81-8C439D7C74E2}" type="slidenum">
              <a:rPr lang="en-US" smtClean="0"/>
              <a:t>35</a:t>
            </a:fld>
            <a:endParaRPr lang="en-US" dirty="0"/>
          </a:p>
        </p:txBody>
      </p:sp>
    </p:spTree>
    <p:extLst>
      <p:ext uri="{BB962C8B-B14F-4D97-AF65-F5344CB8AC3E}">
        <p14:creationId xmlns:p14="http://schemas.microsoft.com/office/powerpoint/2010/main" val="3195450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UCDATA Website</a:t>
            </a:r>
            <a:endParaRPr lang="en-US" dirty="0"/>
          </a:p>
        </p:txBody>
      </p:sp>
      <p:sp>
        <p:nvSpPr>
          <p:cNvPr id="3" name="Content Placeholder 2"/>
          <p:cNvSpPr>
            <a:spLocks noGrp="1"/>
          </p:cNvSpPr>
          <p:nvPr>
            <p:ph idx="1"/>
          </p:nvPr>
        </p:nvSpPr>
        <p:spPr/>
        <p:txBody>
          <a:bodyPr>
            <a:normAutofit fontScale="92500"/>
          </a:bodyPr>
          <a:lstStyle/>
          <a:p>
            <a:r>
              <a:rPr lang="en-US" dirty="0" smtClean="0"/>
              <a:t>In this PowerPoint we have demonstrated how to use the </a:t>
            </a:r>
            <a:r>
              <a:rPr lang="en-US" dirty="0"/>
              <a:t>UCDATA website </a:t>
            </a:r>
            <a:r>
              <a:rPr lang="en-US" dirty="0" smtClean="0"/>
              <a:t>to do the following:</a:t>
            </a:r>
            <a:endParaRPr lang="en-US" dirty="0"/>
          </a:p>
          <a:p>
            <a:pPr lvl="1"/>
            <a:r>
              <a:rPr lang="en-US" dirty="0"/>
              <a:t>Search </a:t>
            </a:r>
            <a:r>
              <a:rPr lang="en-US" dirty="0" smtClean="0"/>
              <a:t>The </a:t>
            </a:r>
            <a:r>
              <a:rPr lang="en-US" dirty="0"/>
              <a:t>Field Polls from 1956 to 2006.  Soon UCDATA will have search capabilities beyond 2006.</a:t>
            </a:r>
          </a:p>
          <a:p>
            <a:pPr lvl="1"/>
            <a:r>
              <a:rPr lang="en-US" dirty="0"/>
              <a:t>Download </a:t>
            </a:r>
            <a:r>
              <a:rPr lang="en-US" dirty="0" smtClean="0"/>
              <a:t>The </a:t>
            </a:r>
            <a:r>
              <a:rPr lang="en-US" dirty="0"/>
              <a:t>Field Poll data to your computer so you can analyze the data.  Field Polls can be downloaded as SPSS files or as raw data files.</a:t>
            </a:r>
          </a:p>
          <a:p>
            <a:pPr lvl="1"/>
            <a:r>
              <a:rPr lang="en-US" dirty="0"/>
              <a:t>Analyze </a:t>
            </a:r>
            <a:r>
              <a:rPr lang="en-US" dirty="0" smtClean="0"/>
              <a:t>The </a:t>
            </a:r>
            <a:r>
              <a:rPr lang="en-US" dirty="0"/>
              <a:t>Field Poll data online using a statistical package called Survey Documentation and Analysis (SDA). </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36</a:t>
            </a:fld>
            <a:endParaRPr lang="en-US" dirty="0"/>
          </a:p>
        </p:txBody>
      </p:sp>
    </p:spTree>
    <p:extLst>
      <p:ext uri="{BB962C8B-B14F-4D97-AF65-F5344CB8AC3E}">
        <p14:creationId xmlns:p14="http://schemas.microsoft.com/office/powerpoint/2010/main" val="714528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Research Corporation</a:t>
            </a:r>
            <a:endParaRPr lang="en-US" dirty="0"/>
          </a:p>
        </p:txBody>
      </p:sp>
      <p:sp>
        <p:nvSpPr>
          <p:cNvPr id="3" name="Content Placeholder 2"/>
          <p:cNvSpPr>
            <a:spLocks noGrp="1"/>
          </p:cNvSpPr>
          <p:nvPr>
            <p:ph idx="1"/>
          </p:nvPr>
        </p:nvSpPr>
        <p:spPr/>
        <p:txBody>
          <a:bodyPr/>
          <a:lstStyle/>
          <a:p>
            <a:r>
              <a:rPr lang="en-US" dirty="0" smtClean="0"/>
              <a:t>To learn more about The Field </a:t>
            </a:r>
            <a:r>
              <a:rPr lang="en-US" dirty="0" smtClean="0"/>
              <a:t>Poll and Field Research Corporation, </a:t>
            </a:r>
            <a:r>
              <a:rPr lang="en-US" dirty="0" smtClean="0"/>
              <a:t>go to </a:t>
            </a:r>
            <a:r>
              <a:rPr lang="en-US" dirty="0"/>
              <a:t>their website at </a:t>
            </a:r>
            <a:r>
              <a:rPr lang="en-US" dirty="0">
                <a:hlinkClick r:id="rId3"/>
              </a:rPr>
              <a:t>http://www.field.com</a:t>
            </a:r>
            <a:r>
              <a:rPr lang="en-US" dirty="0" smtClean="0">
                <a:hlinkClick r:id="rId3"/>
              </a:rPr>
              <a:t>/</a:t>
            </a:r>
            <a:r>
              <a:rPr lang="en-US" dirty="0" smtClean="0"/>
              <a:t> .</a:t>
            </a:r>
          </a:p>
          <a:p>
            <a:r>
              <a:rPr lang="en-US" dirty="0" smtClean="0"/>
              <a:t>Their home page is on the next slide.</a:t>
            </a:r>
          </a:p>
          <a:p>
            <a:r>
              <a:rPr lang="en-US" dirty="0" smtClean="0"/>
              <a:t>At the bottom of the page, there is a link to the “Field Poll archives.” Click on the link and you will see the archive of past Field poll reports.</a:t>
            </a: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37</a:t>
            </a:fld>
            <a:endParaRPr lang="en-US" dirty="0"/>
          </a:p>
        </p:txBody>
      </p:sp>
    </p:spTree>
    <p:extLst>
      <p:ext uri="{BB962C8B-B14F-4D97-AF65-F5344CB8AC3E}">
        <p14:creationId xmlns:p14="http://schemas.microsoft.com/office/powerpoint/2010/main" val="797671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The Field Poll</a:t>
            </a:r>
            <a:endParaRPr lang="en-US" dirty="0"/>
          </a:p>
        </p:txBody>
      </p:sp>
      <p:sp>
        <p:nvSpPr>
          <p:cNvPr id="5" name="Slide Number Placeholder 4"/>
          <p:cNvSpPr>
            <a:spLocks noGrp="1"/>
          </p:cNvSpPr>
          <p:nvPr>
            <p:ph type="sldNum" sz="quarter" idx="12"/>
          </p:nvPr>
        </p:nvSpPr>
        <p:spPr/>
        <p:txBody>
          <a:bodyPr/>
          <a:lstStyle/>
          <a:p>
            <a:fld id="{01B28109-9244-4FC3-9D81-8C439D7C74E2}" type="slidenum">
              <a:rPr lang="en-US" smtClean="0"/>
              <a:t>38</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694155"/>
            <a:ext cx="6045012" cy="4384089"/>
          </a:xfrm>
        </p:spPr>
      </p:pic>
      <p:sp>
        <p:nvSpPr>
          <p:cNvPr id="3" name="TextBox 2"/>
          <p:cNvSpPr txBox="1"/>
          <p:nvPr/>
        </p:nvSpPr>
        <p:spPr>
          <a:xfrm>
            <a:off x="266700" y="5638800"/>
            <a:ext cx="1828800" cy="923330"/>
          </a:xfrm>
          <a:prstGeom prst="rect">
            <a:avLst/>
          </a:prstGeom>
          <a:noFill/>
        </p:spPr>
        <p:txBody>
          <a:bodyPr wrap="square" rtlCol="0">
            <a:spAutoFit/>
          </a:bodyPr>
          <a:lstStyle/>
          <a:p>
            <a:r>
              <a:rPr lang="en-US" dirty="0" smtClean="0">
                <a:solidFill>
                  <a:srgbClr val="FF0000"/>
                </a:solidFill>
              </a:rPr>
              <a:t>Click here to look at the Field archives. </a:t>
            </a:r>
            <a:endParaRPr lang="en-US" dirty="0">
              <a:solidFill>
                <a:srgbClr val="FF0000"/>
              </a:solidFill>
            </a:endParaRPr>
          </a:p>
        </p:txBody>
      </p:sp>
      <p:sp>
        <p:nvSpPr>
          <p:cNvPr id="10" name="TextBox 9"/>
          <p:cNvSpPr txBox="1"/>
          <p:nvPr/>
        </p:nvSpPr>
        <p:spPr>
          <a:xfrm>
            <a:off x="152400" y="3886200"/>
            <a:ext cx="2057400" cy="923330"/>
          </a:xfrm>
          <a:prstGeom prst="rect">
            <a:avLst/>
          </a:prstGeom>
          <a:noFill/>
        </p:spPr>
        <p:txBody>
          <a:bodyPr wrap="square" rtlCol="0">
            <a:spAutoFit/>
          </a:bodyPr>
          <a:lstStyle/>
          <a:p>
            <a:r>
              <a:rPr lang="en-US" dirty="0" smtClean="0">
                <a:solidFill>
                  <a:srgbClr val="FF0000"/>
                </a:solidFill>
              </a:rPr>
              <a:t>Click here to learn more about the </a:t>
            </a:r>
            <a:r>
              <a:rPr lang="en-US" dirty="0" smtClean="0">
                <a:solidFill>
                  <a:srgbClr val="FF0000"/>
                </a:solidFill>
              </a:rPr>
              <a:t>poll </a:t>
            </a:r>
            <a:r>
              <a:rPr lang="en-US" dirty="0" smtClean="0">
                <a:solidFill>
                  <a:srgbClr val="FF0000"/>
                </a:solidFill>
              </a:rPr>
              <a:t>methodology.</a:t>
            </a:r>
            <a:endParaRPr lang="en-US" dirty="0">
              <a:solidFill>
                <a:srgbClr val="FF0000"/>
              </a:solidFill>
            </a:endParaRPr>
          </a:p>
        </p:txBody>
      </p:sp>
      <p:cxnSp>
        <p:nvCxnSpPr>
          <p:cNvPr id="7" name="Straight Arrow Connector 6"/>
          <p:cNvCxnSpPr/>
          <p:nvPr/>
        </p:nvCxnSpPr>
        <p:spPr>
          <a:xfrm>
            <a:off x="1610557" y="4615649"/>
            <a:ext cx="1371600" cy="1143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flipV="1">
            <a:off x="1610557" y="5943600"/>
            <a:ext cx="1437443" cy="15686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06213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Poll Archives</a:t>
            </a:r>
            <a:endParaRPr lang="en-US" dirty="0"/>
          </a:p>
        </p:txBody>
      </p:sp>
      <p:sp>
        <p:nvSpPr>
          <p:cNvPr id="3" name="Content Placeholder 2"/>
          <p:cNvSpPr>
            <a:spLocks noGrp="1"/>
          </p:cNvSpPr>
          <p:nvPr>
            <p:ph idx="1"/>
          </p:nvPr>
        </p:nvSpPr>
        <p:spPr/>
        <p:txBody>
          <a:bodyPr/>
          <a:lstStyle/>
          <a:p>
            <a:r>
              <a:rPr lang="en-US" dirty="0" smtClean="0"/>
              <a:t>Click on any of the reports to read it.</a:t>
            </a:r>
          </a:p>
          <a:p>
            <a:endParaRPr lang="en-US" dirty="0"/>
          </a:p>
        </p:txBody>
      </p:sp>
      <p:sp>
        <p:nvSpPr>
          <p:cNvPr id="5" name="Slide Number Placeholder 4"/>
          <p:cNvSpPr>
            <a:spLocks noGrp="1"/>
          </p:cNvSpPr>
          <p:nvPr>
            <p:ph type="sldNum" sz="quarter" idx="12"/>
          </p:nvPr>
        </p:nvSpPr>
        <p:spPr/>
        <p:txBody>
          <a:bodyPr/>
          <a:lstStyle/>
          <a:p>
            <a:fld id="{01B28109-9244-4FC3-9D81-8C439D7C74E2}" type="slidenum">
              <a:rPr lang="en-US" smtClean="0"/>
              <a:t>39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362200"/>
            <a:ext cx="7924800" cy="3276378"/>
          </a:xfrm>
          <a:prstGeom prst="rect">
            <a:avLst/>
          </a:prstGeom>
        </p:spPr>
      </p:pic>
    </p:spTree>
    <p:extLst>
      <p:ext uri="{BB962C8B-B14F-4D97-AF65-F5344CB8AC3E}">
        <p14:creationId xmlns:p14="http://schemas.microsoft.com/office/powerpoint/2010/main" val="3964122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Browsers</a:t>
            </a:r>
            <a:endParaRPr lang="en-US" dirty="0"/>
          </a:p>
        </p:txBody>
      </p:sp>
      <p:sp>
        <p:nvSpPr>
          <p:cNvPr id="3" name="Content Placeholder 2"/>
          <p:cNvSpPr>
            <a:spLocks noGrp="1"/>
          </p:cNvSpPr>
          <p:nvPr>
            <p:ph idx="1"/>
          </p:nvPr>
        </p:nvSpPr>
        <p:spPr/>
        <p:txBody>
          <a:bodyPr>
            <a:normAutofit lnSpcReduction="10000"/>
          </a:bodyPr>
          <a:lstStyle/>
          <a:p>
            <a:r>
              <a:rPr lang="en-US" dirty="0" smtClean="0"/>
              <a:t>We will be using Firefox as our browser for this PowerPoint.</a:t>
            </a:r>
          </a:p>
          <a:p>
            <a:r>
              <a:rPr lang="en-US" dirty="0" smtClean="0"/>
              <a:t>If you are using Internet Explorer or Google Chrome, you will need to set your browser to use passive FTP.  The default setting in Firefox is to use passive FTP.</a:t>
            </a:r>
          </a:p>
          <a:p>
            <a:r>
              <a:rPr lang="en-US" dirty="0" smtClean="0"/>
              <a:t>To get the instructions for setting Internet Explorer to use passive FTP, click on this </a:t>
            </a:r>
            <a:r>
              <a:rPr lang="en-US" dirty="0"/>
              <a:t>link:</a:t>
            </a:r>
            <a:br>
              <a:rPr lang="en-US" dirty="0"/>
            </a:br>
            <a:r>
              <a:rPr lang="en-US" dirty="0">
                <a:hlinkClick r:id="rId3"/>
              </a:rPr>
              <a:t>http://</a:t>
            </a:r>
            <a:r>
              <a:rPr lang="en-US" dirty="0" smtClean="0">
                <a:hlinkClick r:id="rId3"/>
              </a:rPr>
              <a:t>ssric.org/data/field_polls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4</a:t>
            </a:fld>
            <a:endParaRPr lang="en-US" dirty="0"/>
          </a:p>
        </p:txBody>
      </p:sp>
    </p:spTree>
    <p:extLst>
      <p:ext uri="{BB962C8B-B14F-4D97-AF65-F5344CB8AC3E}">
        <p14:creationId xmlns:p14="http://schemas.microsoft.com/office/powerpoint/2010/main" val="2653909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Poll Methodology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It’s important to keep in mind that </a:t>
            </a:r>
            <a:r>
              <a:rPr lang="en-US" dirty="0" smtClean="0"/>
              <a:t>The </a:t>
            </a:r>
            <a:r>
              <a:rPr lang="en-US" dirty="0" smtClean="0"/>
              <a:t>Field Institute changed its sampling design in 2006</a:t>
            </a:r>
            <a:r>
              <a:rPr lang="en-US" dirty="0" smtClean="0"/>
              <a:t>.  </a:t>
            </a:r>
          </a:p>
          <a:p>
            <a:r>
              <a:rPr lang="en-US" dirty="0" smtClean="0"/>
              <a:t>Surveys conducted prior to 1979 were conducted among a random sample of California adults using a door-to-door cluster sampling design.</a:t>
            </a:r>
          </a:p>
          <a:p>
            <a:r>
              <a:rPr lang="en-US" dirty="0" smtClean="0"/>
              <a:t>Between 1979 and 2005, all Field Poll surveys were conducted by telephone among a random sample of California adults using a random digit dial sampling methodology,</a:t>
            </a:r>
          </a:p>
          <a:p>
            <a:r>
              <a:rPr lang="en-US" dirty="0" smtClean="0"/>
              <a:t>Surveys conducted since 2006 have been conducted using a random sample of California voters by telephone using a registration-based sampling methodology.</a:t>
            </a:r>
          </a:p>
          <a:p>
            <a:r>
              <a:rPr lang="en-US" dirty="0" smtClean="0"/>
              <a:t>For a more detailed description of the survey methods used by the </a:t>
            </a:r>
            <a:r>
              <a:rPr lang="en-US" dirty="0" smtClean="0"/>
              <a:t>The</a:t>
            </a:r>
            <a:r>
              <a:rPr lang="en-US" dirty="0" smtClean="0"/>
              <a:t> Field Poll, go to The Field Poll’s home page and click on the link toward the bottom of the page.</a:t>
            </a:r>
          </a:p>
          <a:p>
            <a:r>
              <a:rPr lang="en-US" dirty="0" smtClean="0"/>
              <a:t>You’ll </a:t>
            </a:r>
            <a:r>
              <a:rPr lang="en-US" dirty="0" smtClean="0"/>
              <a:t>see what is on the next slide.</a:t>
            </a:r>
          </a:p>
          <a:p>
            <a:pPr marL="0" indent="0">
              <a:buNone/>
            </a:pP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40</a:t>
            </a:fld>
            <a:endParaRPr lang="en-US" dirty="0"/>
          </a:p>
        </p:txBody>
      </p:sp>
    </p:spTree>
    <p:extLst>
      <p:ext uri="{BB962C8B-B14F-4D97-AF65-F5344CB8AC3E}">
        <p14:creationId xmlns:p14="http://schemas.microsoft.com/office/powerpoint/2010/main" val="2364998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Poll Methodology</a:t>
            </a:r>
            <a:endParaRPr lang="en-US" dirty="0"/>
          </a:p>
        </p:txBody>
      </p:sp>
      <p:sp>
        <p:nvSpPr>
          <p:cNvPr id="5" name="Slide Number Placeholder 4"/>
          <p:cNvSpPr>
            <a:spLocks noGrp="1"/>
          </p:cNvSpPr>
          <p:nvPr>
            <p:ph type="sldNum" sz="quarter" idx="12"/>
          </p:nvPr>
        </p:nvSpPr>
        <p:spPr/>
        <p:txBody>
          <a:bodyPr/>
          <a:lstStyle/>
          <a:p>
            <a:fld id="{01B28109-9244-4FC3-9D81-8C439D7C74E2}" type="slidenum">
              <a:rPr lang="en-US" smtClean="0"/>
              <a:t>41</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600200"/>
            <a:ext cx="5234556" cy="4525963"/>
          </a:xfrm>
        </p:spPr>
      </p:pic>
    </p:spTree>
    <p:extLst>
      <p:ext uri="{BB962C8B-B14F-4D97-AF65-F5344CB8AC3E}">
        <p14:creationId xmlns:p14="http://schemas.microsoft.com/office/powerpoint/2010/main" val="3882068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Science Research and Instructional Council (SSRIC)</a:t>
            </a:r>
            <a:endParaRPr lang="en-US" dirty="0"/>
          </a:p>
        </p:txBody>
      </p:sp>
      <p:sp>
        <p:nvSpPr>
          <p:cNvPr id="3" name="Content Placeholder 2"/>
          <p:cNvSpPr>
            <a:spLocks noGrp="1"/>
          </p:cNvSpPr>
          <p:nvPr>
            <p:ph idx="1"/>
          </p:nvPr>
        </p:nvSpPr>
        <p:spPr/>
        <p:txBody>
          <a:bodyPr>
            <a:normAutofit/>
          </a:bodyPr>
          <a:lstStyle/>
          <a:p>
            <a:r>
              <a:rPr lang="en-US" dirty="0" smtClean="0"/>
              <a:t>Another way to learn more about the Field Polls is by going to the SSRIC’s web site.</a:t>
            </a:r>
          </a:p>
          <a:p>
            <a:r>
              <a:rPr lang="en-US" dirty="0" smtClean="0"/>
              <a:t>The home page is on the next slide.</a:t>
            </a:r>
          </a:p>
          <a:p>
            <a:r>
              <a:rPr lang="en-US" dirty="0" smtClean="0"/>
              <a:t>Click on “Field” under “Data” in the upper left.</a:t>
            </a:r>
          </a:p>
          <a:p>
            <a:r>
              <a:rPr lang="en-US" dirty="0" smtClean="0"/>
              <a:t>Explore the SSRIC web site while you are there.  There is lots of information about other data archives (e.g., Roper Center and ICPSR) and teaching resources.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42</a:t>
            </a:fld>
            <a:endParaRPr lang="en-US" dirty="0"/>
          </a:p>
        </p:txBody>
      </p:sp>
    </p:spTree>
    <p:extLst>
      <p:ext uri="{BB962C8B-B14F-4D97-AF65-F5344CB8AC3E}">
        <p14:creationId xmlns:p14="http://schemas.microsoft.com/office/powerpoint/2010/main" val="149126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http://ssric.org</a:t>
            </a:r>
            <a:r>
              <a:rPr lang="en-US" dirty="0" smtClean="0"/>
              <a:t> </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7082" y="1600200"/>
            <a:ext cx="7309835" cy="4525963"/>
          </a:xfrm>
        </p:spPr>
      </p:pic>
      <p:sp>
        <p:nvSpPr>
          <p:cNvPr id="3" name="Slide Number Placeholder 2"/>
          <p:cNvSpPr>
            <a:spLocks noGrp="1"/>
          </p:cNvSpPr>
          <p:nvPr>
            <p:ph type="sldNum" sz="quarter" idx="12"/>
          </p:nvPr>
        </p:nvSpPr>
        <p:spPr/>
        <p:txBody>
          <a:bodyPr/>
          <a:lstStyle/>
          <a:p>
            <a:fld id="{ACB29A0A-F2E5-418C-99CA-2DAE16A8AF57}" type="slidenum">
              <a:rPr lang="en-US" smtClean="0"/>
              <a:t>43</a:t>
            </a:fld>
            <a:endParaRPr lang="en-US" dirty="0"/>
          </a:p>
        </p:txBody>
      </p:sp>
    </p:spTree>
    <p:extLst>
      <p:ext uri="{BB962C8B-B14F-4D97-AF65-F5344CB8AC3E}">
        <p14:creationId xmlns:p14="http://schemas.microsoft.com/office/powerpoint/2010/main" val="34120250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a:t>
            </a:r>
            <a:endParaRPr lang="en-US" dirty="0"/>
          </a:p>
        </p:txBody>
      </p:sp>
      <p:sp>
        <p:nvSpPr>
          <p:cNvPr id="3" name="Content Placeholder 2"/>
          <p:cNvSpPr>
            <a:spLocks noGrp="1"/>
          </p:cNvSpPr>
          <p:nvPr>
            <p:ph idx="1"/>
          </p:nvPr>
        </p:nvSpPr>
        <p:spPr/>
        <p:txBody>
          <a:bodyPr>
            <a:normAutofit fontScale="92500"/>
          </a:bodyPr>
          <a:lstStyle/>
          <a:p>
            <a:r>
              <a:rPr lang="en-US" dirty="0" smtClean="0"/>
              <a:t>Here are some of the resources you will find on the SSRIC web site.  Some of these resources are available only to faculty and students in the CSU.</a:t>
            </a:r>
          </a:p>
          <a:p>
            <a:pPr lvl="1"/>
            <a:r>
              <a:rPr lang="en-US" dirty="0" smtClean="0"/>
              <a:t>Under “Data” on the left you can get information about ICPSR, Field, Roper, the General Social Survey, and instructional data sets.</a:t>
            </a:r>
          </a:p>
          <a:p>
            <a:pPr lvl="1"/>
            <a:r>
              <a:rPr lang="en-US" dirty="0" smtClean="0"/>
              <a:t>Under “Participate” there is information about the Field Faculty Fellow, the ICPSR Summer Program, the SSRIC’s Student Research Conference, and workshops that the SSRIC will come to your campus and offer.</a:t>
            </a:r>
          </a:p>
          <a:p>
            <a:endParaRPr lang="en-US" dirty="0" smtClean="0"/>
          </a:p>
        </p:txBody>
      </p:sp>
      <p:sp>
        <p:nvSpPr>
          <p:cNvPr id="4" name="Slide Number Placeholder 3"/>
          <p:cNvSpPr>
            <a:spLocks noGrp="1"/>
          </p:cNvSpPr>
          <p:nvPr>
            <p:ph type="sldNum" sz="quarter" idx="12"/>
          </p:nvPr>
        </p:nvSpPr>
        <p:spPr/>
        <p:txBody>
          <a:bodyPr/>
          <a:lstStyle/>
          <a:p>
            <a:fld id="{ACB29A0A-F2E5-418C-99CA-2DAE16A8AF57}" type="slidenum">
              <a:rPr lang="en-US" smtClean="0"/>
              <a:t>44</a:t>
            </a:fld>
            <a:endParaRPr lang="en-US" dirty="0"/>
          </a:p>
        </p:txBody>
      </p:sp>
    </p:spTree>
    <p:extLst>
      <p:ext uri="{BB962C8B-B14F-4D97-AF65-F5344CB8AC3E}">
        <p14:creationId xmlns:p14="http://schemas.microsoft.com/office/powerpoint/2010/main" val="791093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 “Teaching Resources” there are exercises and data sets that you can use in your classes.  There is also an extensive set of links to other sites  of methodological and statistical relevance.  These resources are typically available to everyone regardless of whether you are part of the CSU or not.</a:t>
            </a:r>
          </a:p>
          <a:p>
            <a:r>
              <a:rPr lang="en-US" dirty="0" smtClean="0"/>
              <a:t>Under “Council” you can look up your SSRIC campus representative on your campus and learn more about the SSRIC Council.</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45</a:t>
            </a:fld>
            <a:endParaRPr lang="en-US" dirty="0"/>
          </a:p>
        </p:txBody>
      </p:sp>
    </p:spTree>
    <p:extLst>
      <p:ext uri="{BB962C8B-B14F-4D97-AF65-F5344CB8AC3E}">
        <p14:creationId xmlns:p14="http://schemas.microsoft.com/office/powerpoint/2010/main" val="153566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data stored?</a:t>
            </a:r>
            <a:endParaRPr lang="en-US" dirty="0"/>
          </a:p>
        </p:txBody>
      </p:sp>
      <p:sp>
        <p:nvSpPr>
          <p:cNvPr id="3" name="Content Placeholder 2"/>
          <p:cNvSpPr>
            <a:spLocks noGrp="1"/>
          </p:cNvSpPr>
          <p:nvPr>
            <p:ph idx="1"/>
          </p:nvPr>
        </p:nvSpPr>
        <p:spPr/>
        <p:txBody>
          <a:bodyPr>
            <a:normAutofit/>
          </a:bodyPr>
          <a:lstStyle/>
          <a:p>
            <a:r>
              <a:rPr lang="en-US" dirty="0" smtClean="0"/>
              <a:t>The CSU has an arrangement with UCDATA at Berkeley to provide CSU campuses that subscribe to the social science databases access to </a:t>
            </a:r>
            <a:r>
              <a:rPr lang="en-US" dirty="0" smtClean="0"/>
              <a:t>The </a:t>
            </a:r>
            <a:r>
              <a:rPr lang="en-US" dirty="0" smtClean="0"/>
              <a:t>Field Polls.</a:t>
            </a:r>
          </a:p>
          <a:p>
            <a:r>
              <a:rPr lang="en-US" dirty="0" smtClean="0"/>
              <a:t>Access to </a:t>
            </a:r>
            <a:r>
              <a:rPr lang="en-US" dirty="0" smtClean="0"/>
              <a:t>The </a:t>
            </a:r>
            <a:r>
              <a:rPr lang="en-US" dirty="0" smtClean="0"/>
              <a:t>Field Polls is IP authenticated.  This means that in order to access </a:t>
            </a:r>
            <a:r>
              <a:rPr lang="en-US" dirty="0" smtClean="0"/>
              <a:t>The </a:t>
            </a:r>
            <a:r>
              <a:rPr lang="en-US" dirty="0" smtClean="0"/>
              <a:t>Field Polls, you will need to do so from your CSU campus.</a:t>
            </a:r>
          </a:p>
          <a:p>
            <a:pPr marL="0" indent="0">
              <a:buNone/>
            </a:pP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5</a:t>
            </a:fld>
            <a:endParaRPr lang="en-US" dirty="0"/>
          </a:p>
        </p:txBody>
      </p:sp>
    </p:spTree>
    <p:extLst>
      <p:ext uri="{BB962C8B-B14F-4D97-AF65-F5344CB8AC3E}">
        <p14:creationId xmlns:p14="http://schemas.microsoft.com/office/powerpoint/2010/main" val="2935017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UCDATA Website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UCDATA website allows you to:</a:t>
            </a:r>
          </a:p>
          <a:p>
            <a:pPr lvl="1"/>
            <a:r>
              <a:rPr lang="en-US" dirty="0" smtClean="0"/>
              <a:t>Search </a:t>
            </a:r>
            <a:r>
              <a:rPr lang="en-US" dirty="0" smtClean="0"/>
              <a:t>The </a:t>
            </a:r>
            <a:r>
              <a:rPr lang="en-US" dirty="0" smtClean="0"/>
              <a:t>Field Polls from 1956 to 2006.  Soon UCDATA will have search capabilities beyond 2006.</a:t>
            </a:r>
          </a:p>
          <a:p>
            <a:pPr lvl="1"/>
            <a:r>
              <a:rPr lang="en-US" dirty="0" smtClean="0"/>
              <a:t>Download </a:t>
            </a:r>
            <a:r>
              <a:rPr lang="en-US" dirty="0" smtClean="0"/>
              <a:t>The </a:t>
            </a:r>
            <a:r>
              <a:rPr lang="en-US" dirty="0" smtClean="0"/>
              <a:t>Field Poll data to your computer so you can analyze the data.  Field Polls can be downloaded as SPSS files or as raw data files.</a:t>
            </a:r>
          </a:p>
          <a:p>
            <a:pPr lvl="1"/>
            <a:r>
              <a:rPr lang="en-US" dirty="0" smtClean="0"/>
              <a:t>Analyze </a:t>
            </a:r>
            <a:r>
              <a:rPr lang="en-US" dirty="0" smtClean="0"/>
              <a:t>The </a:t>
            </a:r>
            <a:r>
              <a:rPr lang="en-US" dirty="0" smtClean="0"/>
              <a:t>Field Poll data online using a statistical package called Survey Documentation and Analysis (SDA). </a:t>
            </a:r>
          </a:p>
          <a:p>
            <a:r>
              <a:rPr lang="en-US" dirty="0" smtClean="0"/>
              <a:t>To go to the UCDATA site, click on the following link: </a:t>
            </a:r>
            <a:r>
              <a:rPr lang="en-US" dirty="0" smtClean="0">
                <a:hlinkClick r:id="rId3"/>
              </a:rPr>
              <a:t>http://ucdata.berkeley.edu/data_record.php?recid=3</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01B28109-9244-4FC3-9D81-8C439D7C74E2}" type="slidenum">
              <a:rPr lang="en-US" smtClean="0"/>
              <a:t>6</a:t>
            </a:fld>
            <a:endParaRPr lang="en-US" dirty="0"/>
          </a:p>
        </p:txBody>
      </p:sp>
    </p:spTree>
    <p:extLst>
      <p:ext uri="{BB962C8B-B14F-4D97-AF65-F5344CB8AC3E}">
        <p14:creationId xmlns:p14="http://schemas.microsoft.com/office/powerpoint/2010/main" val="2062234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UCDATA Website</a:t>
            </a:r>
            <a:endParaRPr lang="en-US" dirty="0"/>
          </a:p>
        </p:txBody>
      </p:sp>
      <p:sp>
        <p:nvSpPr>
          <p:cNvPr id="3" name="Slide Number Placeholder 2"/>
          <p:cNvSpPr>
            <a:spLocks noGrp="1"/>
          </p:cNvSpPr>
          <p:nvPr>
            <p:ph type="sldNum" sz="quarter" idx="12"/>
          </p:nvPr>
        </p:nvSpPr>
        <p:spPr/>
        <p:txBody>
          <a:bodyPr/>
          <a:lstStyle/>
          <a:p>
            <a:fld id="{01B28109-9244-4FC3-9D81-8C439D7C74E2}" type="slidenum">
              <a:rPr lang="en-US" smtClean="0"/>
              <a:t>7</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4027" y="1600200"/>
            <a:ext cx="6995945" cy="4525963"/>
          </a:xfrm>
        </p:spPr>
      </p:pic>
    </p:spTree>
    <p:extLst>
      <p:ext uri="{BB962C8B-B14F-4D97-AF65-F5344CB8AC3E}">
        <p14:creationId xmlns:p14="http://schemas.microsoft.com/office/powerpoint/2010/main" val="3598638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UCDATA Website</a:t>
            </a:r>
            <a:endParaRPr lang="en-US" dirty="0"/>
          </a:p>
        </p:txBody>
      </p:sp>
      <p:sp>
        <p:nvSpPr>
          <p:cNvPr id="3" name="Slide Number Placeholder 2"/>
          <p:cNvSpPr>
            <a:spLocks noGrp="1"/>
          </p:cNvSpPr>
          <p:nvPr>
            <p:ph type="sldNum" sz="quarter" idx="12"/>
          </p:nvPr>
        </p:nvSpPr>
        <p:spPr/>
        <p:txBody>
          <a:bodyPr/>
          <a:lstStyle/>
          <a:p>
            <a:fld id="{01B28109-9244-4FC3-9D81-8C439D7C74E2}" type="slidenum">
              <a:rPr lang="en-US" smtClean="0"/>
              <a:t>8</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8775" y="2209801"/>
            <a:ext cx="6579488" cy="2991644"/>
          </a:xfrm>
        </p:spPr>
      </p:pic>
      <p:sp>
        <p:nvSpPr>
          <p:cNvPr id="4" name="TextBox 3"/>
          <p:cNvSpPr txBox="1"/>
          <p:nvPr/>
        </p:nvSpPr>
        <p:spPr>
          <a:xfrm>
            <a:off x="152400" y="3124200"/>
            <a:ext cx="1371600" cy="646331"/>
          </a:xfrm>
          <a:prstGeom prst="rect">
            <a:avLst/>
          </a:prstGeom>
          <a:noFill/>
        </p:spPr>
        <p:txBody>
          <a:bodyPr wrap="square" rtlCol="0">
            <a:spAutoFit/>
          </a:bodyPr>
          <a:lstStyle/>
          <a:p>
            <a:r>
              <a:rPr lang="en-US" dirty="0" smtClean="0">
                <a:solidFill>
                  <a:srgbClr val="FF0000"/>
                </a:solidFill>
              </a:rPr>
              <a:t>Click here to search.</a:t>
            </a:r>
            <a:endParaRPr lang="en-US" dirty="0">
              <a:solidFill>
                <a:srgbClr val="FF0000"/>
              </a:solidFill>
            </a:endParaRPr>
          </a:p>
        </p:txBody>
      </p:sp>
      <p:cxnSp>
        <p:nvCxnSpPr>
          <p:cNvPr id="7" name="Straight Arrow Connector 6"/>
          <p:cNvCxnSpPr/>
          <p:nvPr/>
        </p:nvCxnSpPr>
        <p:spPr>
          <a:xfrm flipV="1">
            <a:off x="990600" y="3447365"/>
            <a:ext cx="838200" cy="13403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5973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the Field Polls on the UCDATA Website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first thing you have to decide is whether to search the variable-level information or the study-level information.</a:t>
            </a:r>
          </a:p>
          <a:p>
            <a:r>
              <a:rPr lang="en-US" dirty="0" smtClean="0"/>
              <a:t>If you’re not sure which to search, click on the “Help on choosing” link.</a:t>
            </a:r>
          </a:p>
          <a:p>
            <a:r>
              <a:rPr lang="en-US" dirty="0" smtClean="0"/>
              <a:t>We’ll use the default which is variable-level searching.  This will search the variable names, variable labels, question text and category labels.</a:t>
            </a:r>
          </a:p>
          <a:p>
            <a:r>
              <a:rPr lang="en-US" dirty="0" smtClean="0"/>
              <a:t>When you click on “Search” you will go to the page on the next slide.</a:t>
            </a: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9</a:t>
            </a:fld>
            <a:endParaRPr lang="en-US" dirty="0"/>
          </a:p>
        </p:txBody>
      </p:sp>
    </p:spTree>
    <p:extLst>
      <p:ext uri="{BB962C8B-B14F-4D97-AF65-F5344CB8AC3E}">
        <p14:creationId xmlns:p14="http://schemas.microsoft.com/office/powerpoint/2010/main" val="1433206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2118</Words>
  <Application>Microsoft Office PowerPoint</Application>
  <PresentationFormat>On-screen Show (4:3)</PresentationFormat>
  <Paragraphs>254</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The Field (California) Poll</vt:lpstr>
      <vt:lpstr>What is the Field Poll?</vt:lpstr>
      <vt:lpstr>How do we get access to  The Field Poll?</vt:lpstr>
      <vt:lpstr>Browsers</vt:lpstr>
      <vt:lpstr>Where are the data stored?</vt:lpstr>
      <vt:lpstr>UCDATA Website</vt:lpstr>
      <vt:lpstr>UCDATA Website</vt:lpstr>
      <vt:lpstr>UCDATA Website</vt:lpstr>
      <vt:lpstr>Searching the Field Polls on the UCDATA Website</vt:lpstr>
      <vt:lpstr>Search Page</vt:lpstr>
      <vt:lpstr>Search Page</vt:lpstr>
      <vt:lpstr>Searching the 2006 Field Polls</vt:lpstr>
      <vt:lpstr>Searching the 2006 Field Polls</vt:lpstr>
      <vt:lpstr>Search for the word “abortion” anywhere in the question</vt:lpstr>
      <vt:lpstr>Viewing the Questions</vt:lpstr>
      <vt:lpstr>Favor Change in Abortion Laws  Field Poll 06-01</vt:lpstr>
      <vt:lpstr>Favor Change in Abortion Laws Field Poll 06-01</vt:lpstr>
      <vt:lpstr>Downloading Data</vt:lpstr>
      <vt:lpstr>Downloading Data</vt:lpstr>
      <vt:lpstr>Downloading Data</vt:lpstr>
      <vt:lpstr>Files to Download</vt:lpstr>
      <vt:lpstr>Downloading</vt:lpstr>
      <vt:lpstr>Downloading</vt:lpstr>
      <vt:lpstr>Analyzing your Data</vt:lpstr>
      <vt:lpstr>Analyzing your Data Using SDA</vt:lpstr>
      <vt:lpstr>Using SDA to Analyze your Data</vt:lpstr>
      <vt:lpstr>Using SDA to Analyze your Data</vt:lpstr>
      <vt:lpstr>Using SDA to Analyze your Data</vt:lpstr>
      <vt:lpstr>Using SDA to Analyze your Data</vt:lpstr>
      <vt:lpstr>Using SDA to Analyze your Data</vt:lpstr>
      <vt:lpstr>Using SDA to Analyze your Data</vt:lpstr>
      <vt:lpstr>Using SDA to Analyze your Data</vt:lpstr>
      <vt:lpstr>Using SDA to Analyze your Data</vt:lpstr>
      <vt:lpstr>Using SDA to Analyze your Data</vt:lpstr>
      <vt:lpstr>Using SDA to Analyze your Data</vt:lpstr>
      <vt:lpstr>UCDATA Website</vt:lpstr>
      <vt:lpstr>Field Research Corporation</vt:lpstr>
      <vt:lpstr>More About The Field Poll</vt:lpstr>
      <vt:lpstr>Field Poll Archives</vt:lpstr>
      <vt:lpstr>Field Poll Methodology</vt:lpstr>
      <vt:lpstr>Field Poll Methodology</vt:lpstr>
      <vt:lpstr>Social Science Research and Instructional Council (SSRIC)</vt:lpstr>
      <vt:lpstr>http://ssric.org </vt:lpstr>
      <vt:lpstr>SSRIC</vt:lpstr>
      <vt:lpstr>SSRIC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Field (California) Poll</dc:title>
  <dc:creator>ssdefault</dc:creator>
  <cp:lastModifiedBy>ednelson</cp:lastModifiedBy>
  <cp:revision>32</cp:revision>
  <cp:lastPrinted>2013-08-31T21:55:56Z</cp:lastPrinted>
  <dcterms:created xsi:type="dcterms:W3CDTF">2013-01-04T22:40:42Z</dcterms:created>
  <dcterms:modified xsi:type="dcterms:W3CDTF">2013-09-12T22:13:55Z</dcterms:modified>
</cp:coreProperties>
</file>